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256" r:id="rId5"/>
    <p:sldId id="4135" r:id="rId6"/>
    <p:sldId id="2197" r:id="rId7"/>
    <p:sldId id="2081" r:id="rId8"/>
    <p:sldId id="4134" r:id="rId9"/>
    <p:sldId id="2711" r:id="rId10"/>
    <p:sldId id="4132" r:id="rId11"/>
    <p:sldId id="2358" r:id="rId12"/>
    <p:sldId id="2596" r:id="rId13"/>
    <p:sldId id="2264" r:id="rId14"/>
    <p:sldId id="2263" r:id="rId15"/>
    <p:sldId id="258" r:id="rId16"/>
    <p:sldId id="4133" r:id="rId17"/>
    <p:sldId id="2713" r:id="rId18"/>
    <p:sldId id="2149" r:id="rId19"/>
    <p:sldId id="2122" r:id="rId20"/>
    <p:sldId id="2177" r:id="rId21"/>
    <p:sldId id="2221" r:id="rId22"/>
    <p:sldId id="2712" r:id="rId23"/>
    <p:sldId id="2774" r:id="rId24"/>
    <p:sldId id="2261" r:id="rId25"/>
    <p:sldId id="2133" r:id="rId26"/>
    <p:sldId id="2139" r:id="rId27"/>
    <p:sldId id="535" r:id="rId28"/>
    <p:sldId id="2257" r:id="rId29"/>
    <p:sldId id="2683" r:id="rId30"/>
    <p:sldId id="2776" r:id="rId31"/>
    <p:sldId id="2777" r:id="rId32"/>
    <p:sldId id="2775" r:id="rId33"/>
    <p:sldId id="2710" r:id="rId34"/>
    <p:sldId id="4129" r:id="rId35"/>
    <p:sldId id="329" r:id="rId36"/>
    <p:sldId id="4130" r:id="rId37"/>
    <p:sldId id="2201" r:id="rId38"/>
    <p:sldId id="4131" r:id="rId39"/>
    <p:sldId id="296" r:id="rId40"/>
    <p:sldId id="2205" r:id="rId41"/>
    <p:sldId id="2152" r:id="rId42"/>
    <p:sldId id="2778" r:id="rId43"/>
    <p:sldId id="2211" r:id="rId44"/>
    <p:sldId id="2210" r:id="rId45"/>
    <p:sldId id="338" r:id="rId46"/>
    <p:sldId id="2218" r:id="rId47"/>
    <p:sldId id="2115" r:id="rId48"/>
  </p:sldIdLst>
  <p:sldSz cx="9144000" cy="5143500" type="screen16x9"/>
  <p:notesSz cx="6811963" cy="9942513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n Gautsch" initials="SG" lastIdx="1" clrIdx="0">
    <p:extLst>
      <p:ext uri="{19B8F6BF-5375-455C-9EA6-DF929625EA0E}">
        <p15:presenceInfo xmlns:p15="http://schemas.microsoft.com/office/powerpoint/2012/main" userId="S-1-5-21-57989841-436374069-839522115-961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97677"/>
    <a:srgbClr val="000000"/>
    <a:srgbClr val="605C8A"/>
    <a:srgbClr val="323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5" autoAdjust="0"/>
    <p:restoredTop sz="94939" autoAdjust="0"/>
  </p:normalViewPr>
  <p:slideViewPr>
    <p:cSldViewPr snapToGrid="0" snapToObjects="1" showGuides="1">
      <p:cViewPr>
        <p:scale>
          <a:sx n="90" d="100"/>
          <a:sy n="90" d="100"/>
        </p:scale>
        <p:origin x="246" y="38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utsch\AppData\Local\Microsoft\Windows\INetCache\Content.Outlook\WVHM3COG\Changement_section_ba-ma_2019-2023_Gautsch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[Changement_section_ba-ma_2019-2023_Gautsch.xlsx]Feuil2!Tableau croisé dynamique2</c:name>
    <c:fmtId val="9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Feuil2!$B$3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Feuil2!$A$4:$A$18</c:f>
              <c:strCache>
                <c:ptCount val="14"/>
                <c:pt idx="0">
                  <c:v>MT-RO</c:v>
                </c:pt>
                <c:pt idx="1">
                  <c:v>Non inscrit en MA1</c:v>
                </c:pt>
                <c:pt idx="2">
                  <c:v>MT-MT</c:v>
                </c:pt>
                <c:pt idx="3">
                  <c:v>EL</c:v>
                </c:pt>
                <c:pt idx="4">
                  <c:v>MTE</c:v>
                </c:pt>
                <c:pt idx="5">
                  <c:v>NX</c:v>
                </c:pt>
                <c:pt idx="6">
                  <c:v>SC</c:v>
                </c:pt>
                <c:pt idx="7">
                  <c:v>IF</c:v>
                </c:pt>
                <c:pt idx="8">
                  <c:v>SIQ</c:v>
                </c:pt>
                <c:pt idx="9">
                  <c:v>GM</c:v>
                </c:pt>
                <c:pt idx="10">
                  <c:v>IN</c:v>
                </c:pt>
                <c:pt idx="11">
                  <c:v>DH</c:v>
                </c:pt>
                <c:pt idx="12">
                  <c:v>SV</c:v>
                </c:pt>
                <c:pt idx="13">
                  <c:v>SIE</c:v>
                </c:pt>
              </c:strCache>
            </c:strRef>
          </c:cat>
          <c:val>
            <c:numRef>
              <c:f>Feuil2!$B$4:$B$18</c:f>
              <c:numCache>
                <c:formatCode>General</c:formatCode>
                <c:ptCount val="14"/>
                <c:pt idx="0">
                  <c:v>391</c:v>
                </c:pt>
                <c:pt idx="1">
                  <c:v>174</c:v>
                </c:pt>
                <c:pt idx="2">
                  <c:v>141</c:v>
                </c:pt>
                <c:pt idx="3">
                  <c:v>32</c:v>
                </c:pt>
                <c:pt idx="4">
                  <c:v>15</c:v>
                </c:pt>
                <c:pt idx="5">
                  <c:v>11</c:v>
                </c:pt>
                <c:pt idx="6">
                  <c:v>10</c:v>
                </c:pt>
                <c:pt idx="7">
                  <c:v>8</c:v>
                </c:pt>
                <c:pt idx="8">
                  <c:v>4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1-47EF-B864-50501E680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684160"/>
        <c:axId val="619682848"/>
      </c:barChart>
      <c:catAx>
        <c:axId val="61968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9682848"/>
        <c:crosses val="autoZero"/>
        <c:auto val="1"/>
        <c:lblAlgn val="ctr"/>
        <c:lblOffset val="100"/>
        <c:noMultiLvlLbl val="0"/>
      </c:catAx>
      <c:valAx>
        <c:axId val="61968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968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0.24058</cdr:x>
      <cdr:y>0.90676</cdr:y>
    </cdr:from>
    <cdr:to>
      <cdr:x>0.31965</cdr:x>
      <cdr:y>0.96067</cdr:y>
    </cdr:to>
    <cdr:sp macro="" textlink="">
      <cdr:nvSpPr>
        <cdr:cNvPr id="2" name="ZoneTexte 4">
          <a:extLst xmlns:a="http://schemas.openxmlformats.org/drawingml/2006/main">
            <a:ext uri="{FF2B5EF4-FFF2-40B4-BE49-F238E27FC236}">
              <a16:creationId xmlns:a16="http://schemas.microsoft.com/office/drawing/2014/main" id="{48D492D9-D990-43A0-A2EC-DF8C6251EC99}"/>
            </a:ext>
          </a:extLst>
        </cdr:cNvPr>
        <cdr:cNvSpPr txBox="1"/>
      </cdr:nvSpPr>
      <cdr:spPr>
        <a:xfrm xmlns:a="http://schemas.openxmlformats.org/drawingml/2006/main">
          <a:off x="1908061" y="3883162"/>
          <a:ext cx="627095" cy="2308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fr-FR"/>
          </a:defPPr>
          <a:lvl1pPr marL="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3429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6858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0287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3716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17145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0574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24003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2743200" algn="l" defTabSz="685800" rtl="0" eaLnBrk="1" latinLnBrk="0" hangingPunct="1">
            <a:defRPr sz="135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900" dirty="0">
              <a:solidFill>
                <a:schemeClr val="bg1"/>
              </a:solidFill>
            </a:rPr>
            <a:t>(Energy)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13.03.2024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13/03/2024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70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E39265-89EF-7342-82AF-B2E7AF6FF2DB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528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79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90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94CA5-AE78-43C0-AC43-4F691057CE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4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18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3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0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B758F-9407-4124-AD57-234F8427E7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70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29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35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30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3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5175"/>
            <a:ext cx="6813550" cy="3833813"/>
          </a:xfrm>
          <a:ln/>
        </p:spPr>
      </p:sp>
      <p:sp>
        <p:nvSpPr>
          <p:cNvPr id="1814530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854575"/>
            <a:ext cx="5680075" cy="4603750"/>
          </a:xfrm>
          <a:noFill/>
          <a:ln/>
        </p:spPr>
        <p:txBody>
          <a:bodyPr lIns="98969" tIns="49485" rIns="98969" bIns="49485"/>
          <a:lstStyle/>
          <a:p>
            <a:endParaRPr lang="en-US"/>
          </a:p>
        </p:txBody>
      </p:sp>
      <p:sp>
        <p:nvSpPr>
          <p:cNvPr id="1814531" name="Slide Number Placeholder 3"/>
          <p:cNvSpPr txBox="1">
            <a:spLocks noGrp="1"/>
          </p:cNvSpPr>
          <p:nvPr/>
        </p:nvSpPr>
        <p:spPr bwMode="auto">
          <a:xfrm>
            <a:off x="4022725" y="97091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969" tIns="49485" rIns="98969" bIns="49485" anchor="b"/>
          <a:lstStyle/>
          <a:p>
            <a:pPr algn="r" defTabSz="915988"/>
            <a:fld id="{90378B2E-9E35-49C3-A726-DDF27CB2223A}" type="slidenum">
              <a:rPr lang="en-US" sz="1200" b="0" i="1">
                <a:solidFill>
                  <a:srgbClr val="FFFFFF"/>
                </a:solidFill>
                <a:latin typeface="Arial" charset="0"/>
                <a:cs typeface="Arial" charset="0"/>
                <a:sym typeface="Gill Sans"/>
              </a:rPr>
              <a:pPr algn="r" defTabSz="915988"/>
              <a:t>4</a:t>
            </a:fld>
            <a:endParaRPr lang="en-US" sz="1200" b="0" i="1">
              <a:solidFill>
                <a:srgbClr val="FFFFFF"/>
              </a:solidFill>
              <a:latin typeface="Arial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62082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32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41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33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52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37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50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42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6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9919F99-28CC-7348-9C5E-CDC804FCAFB5}" type="slidenum">
              <a:rPr lang="fr-FR" sz="1200"/>
              <a:pPr eaLnBrk="1" hangingPunct="1"/>
              <a:t>43</a:t>
            </a:fld>
            <a:endParaRPr lang="fr-FR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6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E39265-89EF-7342-82AF-B2E7AF6FF2DB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70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E39265-89EF-7342-82AF-B2E7AF6FF2DB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9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Dialog 2020 - Highlights &amp; outlook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ACBF9E-0BAA-A342-BD0E-8DE0DEEB5783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Martin Vetterli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19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3489672d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3489672d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52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3489672d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3489672d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152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E39265-89EF-7342-82AF-B2E7AF6FF2DB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50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E39265-89EF-7342-82AF-B2E7AF6FF2DB}" type="datetime1">
              <a:rPr lang="fr-CH" smtClean="0"/>
              <a:t>13.03.2024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968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49" y="4440264"/>
            <a:ext cx="953471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2"/>
              </a:buBlip>
              <a:tabLst/>
              <a:defRPr sz="70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Faculté des sciences et techniques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6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WELCOME TO EPFL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2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5_Titre et contenu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93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/>
          <a:lstStyle/>
          <a:p>
            <a:r>
              <a:rPr lang="fr-CH" dirty="0"/>
              <a:t>SECTION MICROTECHNIQUE/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70" y="141144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53CE9-BE2B-4D2C-AC3C-E36DA2744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r="86805"/>
          <a:stretch/>
        </p:blipFill>
        <p:spPr>
          <a:xfrm>
            <a:off x="0" y="0"/>
            <a:ext cx="1206500" cy="5143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700DFD-684E-4CCA-B358-9BACA85C3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r="86805"/>
          <a:stretch/>
        </p:blipFill>
        <p:spPr>
          <a:xfrm>
            <a:off x="0" y="0"/>
            <a:ext cx="1206500" cy="5143500"/>
          </a:xfrm>
          <a:prstGeom prst="rect">
            <a:avLst/>
          </a:prstGeom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B7700DFD-684E-4CCA-B358-9BACA85C3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71034" r="86805" b="11682"/>
          <a:stretch/>
        </p:blipFill>
        <p:spPr>
          <a:xfrm>
            <a:off x="0" y="4254500"/>
            <a:ext cx="1206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3" r:id="rId16"/>
    <p:sldLayoutId id="2147483684" r:id="rId17"/>
    <p:sldLayoutId id="2147483685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epfl.ch/coursebook/en/fundamentals-of-machine-learning-EE-31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pfl.ch/isabelle.schafe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eople.epfl.ch/sebastian.gautsch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microsoft.com/office/2007/relationships/hdphoto" Target="../media/hdphoto1.wdp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8BFBA1-8BDA-41EC-B5FB-310F6A0CF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23" b="16009"/>
          <a:stretch/>
        </p:blipFill>
        <p:spPr>
          <a:xfrm>
            <a:off x="1168400" y="0"/>
            <a:ext cx="7982299" cy="514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D9A9C-58EA-4DC8-ACEF-BAD407509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287" y="-913673"/>
            <a:ext cx="8076231" cy="6057173"/>
          </a:xfrm>
          <a:prstGeom prst="rect">
            <a:avLst/>
          </a:prstGeom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520700"/>
            <a:ext cx="1828800" cy="1568450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15 mars 2024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17A07A-EBCA-418A-9F71-2AE07EFF3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222"/>
          <a:stretch/>
        </p:blipFill>
        <p:spPr>
          <a:xfrm>
            <a:off x="0" y="1"/>
            <a:ext cx="1168400" cy="51435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366" y="3268361"/>
            <a:ext cx="2115667" cy="1875139"/>
          </a:xfrm>
        </p:spPr>
        <p:txBody>
          <a:bodyPr>
            <a:normAutofit/>
          </a:bodyPr>
          <a:lstStyle/>
          <a:p>
            <a:r>
              <a:rPr lang="fr-FR" dirty="0"/>
              <a:t>Séance info Ba4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1133475" y="133462"/>
            <a:ext cx="76794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dirty="0"/>
              <a:t>IEM: One Institute on 3 </a:t>
            </a:r>
            <a:r>
              <a:rPr lang="fr-CH" sz="2800" dirty="0" err="1"/>
              <a:t>campuses</a:t>
            </a:r>
            <a:endParaRPr sz="2800" b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0BFEB9-865A-420A-9DEE-E4F710062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61" t="13492"/>
          <a:stretch/>
        </p:blipFill>
        <p:spPr>
          <a:xfrm>
            <a:off x="5189259" y="857138"/>
            <a:ext cx="3954741" cy="4152900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282FE5E5-CEC1-483F-9038-B70BDDB7B7DA}"/>
              </a:ext>
            </a:extLst>
          </p:cNvPr>
          <p:cNvSpPr/>
          <p:nvPr/>
        </p:nvSpPr>
        <p:spPr>
          <a:xfrm>
            <a:off x="7537450" y="4775200"/>
            <a:ext cx="1606550" cy="368300"/>
          </a:xfrm>
          <a:custGeom>
            <a:avLst/>
            <a:gdLst>
              <a:gd name="connsiteX0" fmla="*/ 22860 w 4244340"/>
              <a:gd name="connsiteY0" fmla="*/ 7620 h 2606040"/>
              <a:gd name="connsiteX1" fmla="*/ 2522220 w 4244340"/>
              <a:gd name="connsiteY1" fmla="*/ 0 h 2606040"/>
              <a:gd name="connsiteX2" fmla="*/ 2583180 w 4244340"/>
              <a:gd name="connsiteY2" fmla="*/ 182880 h 2606040"/>
              <a:gd name="connsiteX3" fmla="*/ 4244340 w 4244340"/>
              <a:gd name="connsiteY3" fmla="*/ 160020 h 2606040"/>
              <a:gd name="connsiteX4" fmla="*/ 4206240 w 4244340"/>
              <a:gd name="connsiteY4" fmla="*/ 2606040 h 2606040"/>
              <a:gd name="connsiteX5" fmla="*/ 0 w 4244340"/>
              <a:gd name="connsiteY5" fmla="*/ 2590800 h 2606040"/>
              <a:gd name="connsiteX6" fmla="*/ 22860 w 4244340"/>
              <a:gd name="connsiteY6" fmla="*/ 762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4340" h="2606040">
                <a:moveTo>
                  <a:pt x="22860" y="7620"/>
                </a:moveTo>
                <a:lnTo>
                  <a:pt x="2522220" y="0"/>
                </a:lnTo>
                <a:lnTo>
                  <a:pt x="2583180" y="182880"/>
                </a:lnTo>
                <a:lnTo>
                  <a:pt x="4244340" y="160020"/>
                </a:lnTo>
                <a:lnTo>
                  <a:pt x="4206240" y="2606040"/>
                </a:lnTo>
                <a:lnTo>
                  <a:pt x="0" y="2590800"/>
                </a:lnTo>
                <a:lnTo>
                  <a:pt x="22860" y="7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1361D-97D0-44D8-A124-BB8BC04AF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250" y="908410"/>
            <a:ext cx="2918460" cy="144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384B95-D300-4D05-8919-E62EAD9F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51" y="2976476"/>
            <a:ext cx="3613850" cy="16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1133475" y="70545"/>
            <a:ext cx="7679400" cy="478095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dirty="0"/>
              <a:t>IEM – Key figures</a:t>
            </a:r>
            <a:endParaRPr sz="2800" b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52E4C4-F9AD-43FF-B729-A5F758166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54" y="1896342"/>
            <a:ext cx="3495525" cy="2097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934F7-34AB-4E9B-A7C8-805F0A3D3EAF}"/>
              </a:ext>
            </a:extLst>
          </p:cNvPr>
          <p:cNvSpPr/>
          <p:nvPr/>
        </p:nvSpPr>
        <p:spPr>
          <a:xfrm>
            <a:off x="1286568" y="2142042"/>
            <a:ext cx="5229225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IEM covers the following major technical fields:</a:t>
            </a:r>
          </a:p>
          <a:p>
            <a:endParaRPr lang="en-US" sz="12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Electronic Circuits and Devices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Micro-manufacturing and Micro- and Nano-technologies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Robotics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IoT, Computer &amp; Communication Engineering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Optics, Photonics and wave engineering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Machine learning, Information Science and Systems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Power and Energy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7FF61E6-A84A-4361-B624-CB0FB05B0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94340"/>
            <a:ext cx="2221851" cy="11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99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68" y="-4914"/>
            <a:ext cx="7922901" cy="1072753"/>
          </a:xfrm>
        </p:spPr>
        <p:txBody>
          <a:bodyPr>
            <a:noAutofit/>
          </a:bodyPr>
          <a:lstStyle/>
          <a:p>
            <a:r>
              <a:rPr lang="fr-FR" dirty="0"/>
              <a:t>New Advanced Science Building -220 MCHF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B08B4-A925-3446-B205-CC18A94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CBE549-53A9-403A-8A28-98E9863A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13" y="470791"/>
            <a:ext cx="7045143" cy="45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30" y="0"/>
            <a:ext cx="7836228" cy="1072753"/>
          </a:xfrm>
        </p:spPr>
        <p:txBody>
          <a:bodyPr>
            <a:noAutofit/>
          </a:bodyPr>
          <a:lstStyle/>
          <a:p>
            <a:r>
              <a:rPr lang="fr-FR" sz="2800" dirty="0"/>
              <a:t>Microcity campus – New </a:t>
            </a:r>
            <a:r>
              <a:rPr lang="fr-FR" sz="2800" dirty="0" err="1"/>
              <a:t>research</a:t>
            </a:r>
            <a:r>
              <a:rPr lang="fr-FR" sz="2800" dirty="0"/>
              <a:t> building 70 MCHF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B08B4-A925-3446-B205-CC18A94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pic>
        <p:nvPicPr>
          <p:cNvPr id="1026" name="6703E6EE-31B5-4DBC-BD57-40DC60AC50FA" descr="IMG_9527.JPG">
            <a:extLst>
              <a:ext uri="{FF2B5EF4-FFF2-40B4-BE49-F238E27FC236}">
                <a16:creationId xmlns:a16="http://schemas.microsoft.com/office/drawing/2014/main" id="{C2AC99B1-DB62-4253-BE27-27C498135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34" y="437802"/>
            <a:ext cx="7181399" cy="464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30" y="0"/>
            <a:ext cx="7836228" cy="1072753"/>
          </a:xfrm>
        </p:spPr>
        <p:txBody>
          <a:bodyPr>
            <a:noAutofit/>
          </a:bodyPr>
          <a:lstStyle/>
          <a:p>
            <a:r>
              <a:rPr lang="fr-FR" sz="2800" dirty="0"/>
              <a:t>HC Chaux-de-Fonds – new sports </a:t>
            </a:r>
            <a:r>
              <a:rPr lang="fr-FR" sz="2800" dirty="0" err="1"/>
              <a:t>arena</a:t>
            </a:r>
            <a:endParaRPr lang="fr-FR" sz="28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B08B4-A925-3446-B205-CC18A94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5AE6A-3974-4132-8AE7-0EA14393A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91" y="464491"/>
            <a:ext cx="7393084" cy="4153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D547B-1CEF-4593-BDCA-D8B380F83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398" y="2507852"/>
            <a:ext cx="3518228" cy="26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0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ent Arrow 54"/>
          <p:cNvSpPr/>
          <p:nvPr/>
        </p:nvSpPr>
        <p:spPr>
          <a:xfrm flipH="1">
            <a:off x="3920715" y="1111386"/>
            <a:ext cx="1368961" cy="1420198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30532" y="2793435"/>
            <a:ext cx="3427773" cy="2350063"/>
            <a:chOff x="5636419" y="2728913"/>
            <a:chExt cx="3521886" cy="24145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106" y="2898028"/>
              <a:ext cx="3369199" cy="2245471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36419" y="2728913"/>
              <a:ext cx="3278981" cy="628650"/>
            </a:xfrm>
            <a:custGeom>
              <a:avLst/>
              <a:gdLst>
                <a:gd name="connsiteX0" fmla="*/ 3278981 w 3278981"/>
                <a:gd name="connsiteY0" fmla="*/ 0 h 628650"/>
                <a:gd name="connsiteX1" fmla="*/ 2850356 w 3278981"/>
                <a:gd name="connsiteY1" fmla="*/ 271462 h 628650"/>
                <a:gd name="connsiteX2" fmla="*/ 2600325 w 3278981"/>
                <a:gd name="connsiteY2" fmla="*/ 250031 h 628650"/>
                <a:gd name="connsiteX3" fmla="*/ 2300287 w 3278981"/>
                <a:gd name="connsiteY3" fmla="*/ 271462 h 628650"/>
                <a:gd name="connsiteX4" fmla="*/ 1993106 w 3278981"/>
                <a:gd name="connsiteY4" fmla="*/ 421481 h 628650"/>
                <a:gd name="connsiteX5" fmla="*/ 1657350 w 3278981"/>
                <a:gd name="connsiteY5" fmla="*/ 435768 h 628650"/>
                <a:gd name="connsiteX6" fmla="*/ 1307306 w 3278981"/>
                <a:gd name="connsiteY6" fmla="*/ 314325 h 628650"/>
                <a:gd name="connsiteX7" fmla="*/ 1178719 w 3278981"/>
                <a:gd name="connsiteY7" fmla="*/ 314325 h 628650"/>
                <a:gd name="connsiteX8" fmla="*/ 900112 w 3278981"/>
                <a:gd name="connsiteY8" fmla="*/ 421481 h 628650"/>
                <a:gd name="connsiteX9" fmla="*/ 521494 w 3278981"/>
                <a:gd name="connsiteY9" fmla="*/ 585787 h 628650"/>
                <a:gd name="connsiteX10" fmla="*/ 78581 w 3278981"/>
                <a:gd name="connsiteY10" fmla="*/ 628650 h 628650"/>
                <a:gd name="connsiteX11" fmla="*/ 0 w 3278981"/>
                <a:gd name="connsiteY11" fmla="*/ 42862 h 628650"/>
                <a:gd name="connsiteX12" fmla="*/ 3278981 w 3278981"/>
                <a:gd name="connsiteY12" fmla="*/ 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8981" h="628650">
                  <a:moveTo>
                    <a:pt x="3278981" y="0"/>
                  </a:moveTo>
                  <a:lnTo>
                    <a:pt x="2850356" y="271462"/>
                  </a:lnTo>
                  <a:lnTo>
                    <a:pt x="2600325" y="250031"/>
                  </a:lnTo>
                  <a:lnTo>
                    <a:pt x="2300287" y="271462"/>
                  </a:lnTo>
                  <a:lnTo>
                    <a:pt x="1993106" y="421481"/>
                  </a:lnTo>
                  <a:lnTo>
                    <a:pt x="1657350" y="435768"/>
                  </a:lnTo>
                  <a:lnTo>
                    <a:pt x="1307306" y="314325"/>
                  </a:lnTo>
                  <a:lnTo>
                    <a:pt x="1178719" y="314325"/>
                  </a:lnTo>
                  <a:lnTo>
                    <a:pt x="900112" y="421481"/>
                  </a:lnTo>
                  <a:lnTo>
                    <a:pt x="521494" y="585787"/>
                  </a:lnTo>
                  <a:lnTo>
                    <a:pt x="78581" y="628650"/>
                  </a:lnTo>
                  <a:lnTo>
                    <a:pt x="0" y="42862"/>
                  </a:lnTo>
                  <a:lnTo>
                    <a:pt x="32789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lèche vers le haut 35"/>
          <p:cNvSpPr/>
          <p:nvPr/>
        </p:nvSpPr>
        <p:spPr>
          <a:xfrm rot="3618557">
            <a:off x="4688927" y="-1260406"/>
            <a:ext cx="583667" cy="7737793"/>
          </a:xfrm>
          <a:prstGeom prst="upArrow">
            <a:avLst>
              <a:gd name="adj1" fmla="val 40860"/>
              <a:gd name="adj2" fmla="val 45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2809" y="142460"/>
            <a:ext cx="6864415" cy="1072753"/>
          </a:xfrm>
        </p:spPr>
        <p:txBody>
          <a:bodyPr/>
          <a:lstStyle/>
          <a:p>
            <a:r>
              <a:rPr lang="fr-FR" dirty="0"/>
              <a:t>Le cursus étudiant à l’EPFL</a:t>
            </a:r>
            <a:endParaRPr lang="en-US" dirty="0"/>
          </a:p>
        </p:txBody>
      </p:sp>
      <p:sp>
        <p:nvSpPr>
          <p:cNvPr id="18" name="Bent Arrow 17"/>
          <p:cNvSpPr/>
          <p:nvPr/>
        </p:nvSpPr>
        <p:spPr>
          <a:xfrm flipH="1">
            <a:off x="1178821" y="2825051"/>
            <a:ext cx="1368961" cy="1420198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35106" y="3611829"/>
            <a:ext cx="2295331" cy="70912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fr-FR" dirty="0" err="1"/>
              <a:t>Bachelors</a:t>
            </a:r>
            <a:r>
              <a:rPr lang="fr-FR" dirty="0"/>
              <a:t> et Masters</a:t>
            </a:r>
            <a:endParaRPr lang="en-US" dirty="0"/>
          </a:p>
        </p:txBody>
      </p:sp>
      <p:sp>
        <p:nvSpPr>
          <p:cNvPr id="22" name="Bent Arrow 21"/>
          <p:cNvSpPr/>
          <p:nvPr/>
        </p:nvSpPr>
        <p:spPr>
          <a:xfrm flipH="1">
            <a:off x="2474476" y="1906131"/>
            <a:ext cx="1368961" cy="1420198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781" y="2727300"/>
            <a:ext cx="2295331" cy="70912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fr-FR" dirty="0"/>
              <a:t>Doctorat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475196" y="1850871"/>
            <a:ext cx="2295331" cy="70912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fr-FR" dirty="0" err="1"/>
              <a:t>Postdoc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801893" y="1028257"/>
            <a:ext cx="2295331" cy="70912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fr-FR" dirty="0"/>
              <a:t>Professeur</a:t>
            </a:r>
            <a:endParaRPr lang="en-US" dirty="0"/>
          </a:p>
        </p:txBody>
      </p:sp>
      <p:sp>
        <p:nvSpPr>
          <p:cNvPr id="53" name="Rounded Rectangle 53"/>
          <p:cNvSpPr/>
          <p:nvPr/>
        </p:nvSpPr>
        <p:spPr>
          <a:xfrm>
            <a:off x="7177983" y="1624244"/>
            <a:ext cx="1062363" cy="2522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Searches</a:t>
            </a:r>
            <a:endParaRPr lang="en-US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100000" l="1504" r="96241">
                        <a14:foregroundMark x1="15789" y1="17021" x2="15789" y2="17021"/>
                        <a14:foregroundMark x1="18797" y1="44681" x2="18797" y2="44681"/>
                        <a14:foregroundMark x1="18045" y1="74468" x2="18045" y2="74468"/>
                        <a14:foregroundMark x1="54135" y1="31915" x2="54135" y2="31915"/>
                        <a14:foregroundMark x1="63158" y1="46809" x2="63158" y2="46809"/>
                        <a14:foregroundMark x1="54135" y1="72340" x2="54135" y2="72340"/>
                        <a14:foregroundMark x1="76692" y1="76596" x2="76692" y2="76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08610">
            <a:off x="8158541" y="4600915"/>
            <a:ext cx="912249" cy="322373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4109700" y="3295208"/>
            <a:ext cx="1513162" cy="2522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Ecole doctorale</a:t>
            </a:r>
            <a:endParaRPr lang="en-US" dirty="0"/>
          </a:p>
        </p:txBody>
      </p:sp>
      <p:sp>
        <p:nvSpPr>
          <p:cNvPr id="46" name="Rounded Rectangle 53"/>
          <p:cNvSpPr/>
          <p:nvPr/>
        </p:nvSpPr>
        <p:spPr>
          <a:xfrm>
            <a:off x="2572160" y="4216794"/>
            <a:ext cx="1513162" cy="62162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Journée d’information Gymnasiens</a:t>
            </a:r>
            <a:endParaRPr lang="en-US" dirty="0"/>
          </a:p>
        </p:txBody>
      </p:sp>
      <p:sp>
        <p:nvSpPr>
          <p:cNvPr id="50" name="Rounded Rectangle 53"/>
          <p:cNvSpPr/>
          <p:nvPr/>
        </p:nvSpPr>
        <p:spPr>
          <a:xfrm>
            <a:off x="5514922" y="2457809"/>
            <a:ext cx="1513162" cy="2522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Fellowships</a:t>
            </a:r>
            <a:endParaRPr lang="en-US" dirty="0"/>
          </a:p>
        </p:txBody>
      </p:sp>
      <p:cxnSp>
        <p:nvCxnSpPr>
          <p:cNvPr id="52" name="Straight Connector 41"/>
          <p:cNvCxnSpPr/>
          <p:nvPr/>
        </p:nvCxnSpPr>
        <p:spPr>
          <a:xfrm flipH="1">
            <a:off x="7432843" y="2633264"/>
            <a:ext cx="95475" cy="4791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1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8" grpId="0" animBg="1"/>
      <p:bldP spid="22" grpId="0" animBg="1"/>
      <p:bldP spid="53" grpId="0" animBg="1"/>
      <p:bldP spid="54" grpId="0" animBg="1"/>
      <p:bldP spid="46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39" y="47641"/>
            <a:ext cx="8070311" cy="529368"/>
          </a:xfrm>
        </p:spPr>
        <p:txBody>
          <a:bodyPr>
            <a:normAutofit/>
          </a:bodyPr>
          <a:lstStyle/>
          <a:p>
            <a:r>
              <a:rPr lang="fr-CH" dirty="0"/>
              <a:t>Au programme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3BAFE1-B585-40BE-ACA4-4E521CDB3E36}"/>
              </a:ext>
            </a:extLst>
          </p:cNvPr>
          <p:cNvSpPr/>
          <p:nvPr/>
        </p:nvSpPr>
        <p:spPr>
          <a:xfrm>
            <a:off x="1474521" y="635671"/>
            <a:ext cx="745428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CH" sz="2000" dirty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Rappel </a:t>
            </a:r>
            <a:r>
              <a:rPr lang="en-US" sz="2000" dirty="0" err="1"/>
              <a:t>programmes</a:t>
            </a:r>
            <a:r>
              <a:rPr lang="en-US" sz="2000" dirty="0"/>
              <a:t>: Bachelor – Master - </a:t>
            </a:r>
            <a:r>
              <a:rPr lang="en-US" sz="2000" dirty="0" err="1"/>
              <a:t>Mineurs</a:t>
            </a:r>
            <a:r>
              <a:rPr lang="en-US" sz="2000" dirty="0"/>
              <a:t> </a:t>
            </a:r>
            <a:endParaRPr lang="fr-CH" sz="2000" dirty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Cours à options </a:t>
            </a:r>
            <a:r>
              <a:rPr lang="fr-CH" sz="2000" dirty="0" err="1"/>
              <a:t>Bachelor</a:t>
            </a:r>
            <a:r>
              <a:rPr lang="fr-CH" sz="2000" dirty="0"/>
              <a:t> 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Détails Masters Microtechnique et Robotique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Rappels prérequis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Rappel condition de réussite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Rappel mobilité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sz="2000" dirty="0"/>
              <a:t>Stage d’usinage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Evaluations de </a:t>
            </a:r>
            <a:r>
              <a:rPr lang="en-US" sz="2000" dirty="0" err="1"/>
              <a:t>cours</a:t>
            </a:r>
            <a:endParaRPr lang="en-US" sz="2000" dirty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Présence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endParaRPr lang="en-US" sz="2000" dirty="0"/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Contacts Section MT</a:t>
            </a:r>
          </a:p>
          <a:p>
            <a:pPr marL="285750" indent="-285750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2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Image 3">
            <a:extLst>
              <a:ext uri="{FF2B5EF4-FFF2-40B4-BE49-F238E27FC236}">
                <a16:creationId xmlns:a16="http://schemas.microsoft.com/office/drawing/2014/main" id="{3C396D9A-5FC6-4649-8597-2405A138E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7" r="14132"/>
          <a:stretch/>
        </p:blipFill>
        <p:spPr>
          <a:xfrm>
            <a:off x="4367274" y="388337"/>
            <a:ext cx="1535977" cy="152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9052C893-4918-40E5-BFB4-A4BB5FB14C7B}"/>
              </a:ext>
            </a:extLst>
          </p:cNvPr>
          <p:cNvSpPr txBox="1"/>
          <p:nvPr/>
        </p:nvSpPr>
        <p:spPr>
          <a:xfrm>
            <a:off x="3627498" y="34930"/>
            <a:ext cx="304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u="sng" dirty="0" err="1"/>
              <a:t>Bachelor</a:t>
            </a:r>
            <a:r>
              <a:rPr lang="fr-CH" sz="1600" u="sng" dirty="0"/>
              <a:t> Microtechnique</a:t>
            </a:r>
          </a:p>
        </p:txBody>
      </p:sp>
      <p:sp>
        <p:nvSpPr>
          <p:cNvPr id="27" name="ZoneTexte 17">
            <a:extLst>
              <a:ext uri="{FF2B5EF4-FFF2-40B4-BE49-F238E27FC236}">
                <a16:creationId xmlns:a16="http://schemas.microsoft.com/office/drawing/2014/main" id="{43087350-D2BE-43DE-A737-E45A54D3C3E6}"/>
              </a:ext>
            </a:extLst>
          </p:cNvPr>
          <p:cNvSpPr txBox="1"/>
          <p:nvPr/>
        </p:nvSpPr>
        <p:spPr>
          <a:xfrm>
            <a:off x="6587492" y="705555"/>
            <a:ext cx="2619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Microengineering</a:t>
            </a:r>
            <a:r>
              <a:rPr lang="fr-CH" sz="1600" dirty="0"/>
              <a:t> master</a:t>
            </a:r>
          </a:p>
        </p:txBody>
      </p:sp>
      <p:pic>
        <p:nvPicPr>
          <p:cNvPr id="28" name="Image 6">
            <a:extLst>
              <a:ext uri="{FF2B5EF4-FFF2-40B4-BE49-F238E27FC236}">
                <a16:creationId xmlns:a16="http://schemas.microsoft.com/office/drawing/2014/main" id="{B22B6A71-1C0F-4360-9521-8E5B49686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4" r="33194"/>
          <a:stretch/>
        </p:blipFill>
        <p:spPr>
          <a:xfrm>
            <a:off x="6897804" y="1032975"/>
            <a:ext cx="1892945" cy="189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Image 13">
            <a:extLst>
              <a:ext uri="{FF2B5EF4-FFF2-40B4-BE49-F238E27FC236}">
                <a16:creationId xmlns:a16="http://schemas.microsoft.com/office/drawing/2014/main" id="{F8A1FBE9-DC43-4A10-A145-6B83A1D5E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396" y="1064270"/>
            <a:ext cx="1841410" cy="186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ZoneTexte 18">
            <a:extLst>
              <a:ext uri="{FF2B5EF4-FFF2-40B4-BE49-F238E27FC236}">
                <a16:creationId xmlns:a16="http://schemas.microsoft.com/office/drawing/2014/main" id="{A349E536-D5CD-405C-AB08-9A06F0314523}"/>
              </a:ext>
            </a:extLst>
          </p:cNvPr>
          <p:cNvSpPr txBox="1"/>
          <p:nvPr/>
        </p:nvSpPr>
        <p:spPr>
          <a:xfrm>
            <a:off x="1173764" y="725716"/>
            <a:ext cx="248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Robotics</a:t>
            </a:r>
            <a:r>
              <a:rPr lang="fr-CH" sz="1600" dirty="0"/>
              <a:t> master</a:t>
            </a:r>
          </a:p>
        </p:txBody>
      </p:sp>
      <p:pic>
        <p:nvPicPr>
          <p:cNvPr id="31" name="Picture 21">
            <a:extLst>
              <a:ext uri="{FF2B5EF4-FFF2-40B4-BE49-F238E27FC236}">
                <a16:creationId xmlns:a16="http://schemas.microsoft.com/office/drawing/2014/main" id="{C1B97EA8-89BE-45C1-A5EE-BC54C6D30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516"/>
          <a:stretch/>
        </p:blipFill>
        <p:spPr>
          <a:xfrm>
            <a:off x="4769099" y="3658158"/>
            <a:ext cx="1405347" cy="136682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2" name="ZoneTexte 17">
            <a:extLst>
              <a:ext uri="{FF2B5EF4-FFF2-40B4-BE49-F238E27FC236}">
                <a16:creationId xmlns:a16="http://schemas.microsoft.com/office/drawing/2014/main" id="{9060FD62-4565-4A6D-946D-07B5E71868DB}"/>
              </a:ext>
            </a:extLst>
          </p:cNvPr>
          <p:cNvSpPr txBox="1"/>
          <p:nvPr/>
        </p:nvSpPr>
        <p:spPr>
          <a:xfrm>
            <a:off x="4683818" y="3206946"/>
            <a:ext cx="92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u="sng" dirty="0"/>
              <a:t>Minors</a:t>
            </a:r>
          </a:p>
        </p:txBody>
      </p:sp>
      <p:pic>
        <p:nvPicPr>
          <p:cNvPr id="33" name="Picture 23">
            <a:extLst>
              <a:ext uri="{FF2B5EF4-FFF2-40B4-BE49-F238E27FC236}">
                <a16:creationId xmlns:a16="http://schemas.microsoft.com/office/drawing/2014/main" id="{62FD40F6-075B-4F16-A367-FC13C22A82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594"/>
          <a:stretch/>
        </p:blipFill>
        <p:spPr>
          <a:xfrm>
            <a:off x="2123642" y="3634930"/>
            <a:ext cx="1405347" cy="14319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" name="Picture 25">
            <a:extLst>
              <a:ext uri="{FF2B5EF4-FFF2-40B4-BE49-F238E27FC236}">
                <a16:creationId xmlns:a16="http://schemas.microsoft.com/office/drawing/2014/main" id="{CBC05662-4BC8-4476-898B-48B6A37AE3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6414"/>
          <a:stretch/>
        </p:blipFill>
        <p:spPr>
          <a:xfrm>
            <a:off x="7381362" y="3658158"/>
            <a:ext cx="1409387" cy="13978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5" name="ZoneTexte 17">
            <a:extLst>
              <a:ext uri="{FF2B5EF4-FFF2-40B4-BE49-F238E27FC236}">
                <a16:creationId xmlns:a16="http://schemas.microsoft.com/office/drawing/2014/main" id="{E86B4EFB-F9C4-4E1B-80BC-91AB9711C536}"/>
              </a:ext>
            </a:extLst>
          </p:cNvPr>
          <p:cNvSpPr txBox="1"/>
          <p:nvPr/>
        </p:nvSpPr>
        <p:spPr>
          <a:xfrm>
            <a:off x="3889993" y="4137854"/>
            <a:ext cx="92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Biomedical</a:t>
            </a:r>
            <a:r>
              <a:rPr lang="fr-CH" sz="900" dirty="0"/>
              <a:t> Technologies</a:t>
            </a:r>
          </a:p>
        </p:txBody>
      </p:sp>
      <p:sp>
        <p:nvSpPr>
          <p:cNvPr id="36" name="ZoneTexte 17">
            <a:extLst>
              <a:ext uri="{FF2B5EF4-FFF2-40B4-BE49-F238E27FC236}">
                <a16:creationId xmlns:a16="http://schemas.microsoft.com/office/drawing/2014/main" id="{C8768B85-AD16-4CA9-BF57-12C442B5AEE7}"/>
              </a:ext>
            </a:extLst>
          </p:cNvPr>
          <p:cNvSpPr txBox="1"/>
          <p:nvPr/>
        </p:nvSpPr>
        <p:spPr>
          <a:xfrm>
            <a:off x="6556490" y="4222589"/>
            <a:ext cx="927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Imaging</a:t>
            </a:r>
          </a:p>
        </p:txBody>
      </p:sp>
      <p:sp>
        <p:nvSpPr>
          <p:cNvPr id="37" name="ZoneTexte 17">
            <a:extLst>
              <a:ext uri="{FF2B5EF4-FFF2-40B4-BE49-F238E27FC236}">
                <a16:creationId xmlns:a16="http://schemas.microsoft.com/office/drawing/2014/main" id="{6660DCDD-0922-48BF-AAFF-A2B86541DB8D}"/>
              </a:ext>
            </a:extLst>
          </p:cNvPr>
          <p:cNvSpPr txBox="1"/>
          <p:nvPr/>
        </p:nvSpPr>
        <p:spPr>
          <a:xfrm>
            <a:off x="1286551" y="4081154"/>
            <a:ext cx="92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Optics</a:t>
            </a:r>
            <a:r>
              <a:rPr lang="fr-CH" sz="900" dirty="0"/>
              <a:t> &amp; Photonics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B95960-DD0F-4C47-A4AD-15BE269C5901}"/>
              </a:ext>
            </a:extLst>
          </p:cNvPr>
          <p:cNvSpPr/>
          <p:nvPr/>
        </p:nvSpPr>
        <p:spPr>
          <a:xfrm>
            <a:off x="5777280" y="2009905"/>
            <a:ext cx="1994074" cy="307777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chemeClr val="lt1"/>
                </a:solidFill>
              </a:rPr>
              <a:t>Optics </a:t>
            </a:r>
            <a:r>
              <a:rPr lang="en-US" sz="1400" dirty="0"/>
              <a:t>&amp; </a:t>
            </a:r>
            <a:r>
              <a:rPr lang="en-US" sz="1400" dirty="0">
                <a:solidFill>
                  <a:schemeClr val="lt1"/>
                </a:solidFill>
              </a:rPr>
              <a:t>photonics</a:t>
            </a:r>
            <a:endParaRPr lang="fr-CH" sz="1400" dirty="0">
              <a:solidFill>
                <a:schemeClr val="lt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2DBDD7-F055-42F2-AFF4-4CEAEA845DD8}"/>
              </a:ext>
            </a:extLst>
          </p:cNvPr>
          <p:cNvSpPr/>
          <p:nvPr/>
        </p:nvSpPr>
        <p:spPr>
          <a:xfrm>
            <a:off x="6249237" y="2363470"/>
            <a:ext cx="1516700" cy="307777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chemeClr val="lt1"/>
                </a:solidFill>
              </a:rPr>
              <a:t>Micro/Nano</a:t>
            </a:r>
            <a:endParaRPr lang="fr-CH" sz="1400" dirty="0">
              <a:solidFill>
                <a:schemeClr val="lt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3B0078-19A9-4D1D-A18B-3BF8A91A9500}"/>
              </a:ext>
            </a:extLst>
          </p:cNvPr>
          <p:cNvSpPr/>
          <p:nvPr/>
        </p:nvSpPr>
        <p:spPr>
          <a:xfrm>
            <a:off x="5652844" y="2724161"/>
            <a:ext cx="2124356" cy="39294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chemeClr val="lt1"/>
                </a:solidFill>
              </a:rPr>
              <a:t>Advanced production &amp; manufacturing</a:t>
            </a:r>
            <a:endParaRPr lang="fr-CH" sz="1400" dirty="0">
              <a:solidFill>
                <a:schemeClr val="lt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98CEB2-4CE0-47F7-B9C0-EF6DB6C630B7}"/>
              </a:ext>
            </a:extLst>
          </p:cNvPr>
          <p:cNvSpPr/>
          <p:nvPr/>
        </p:nvSpPr>
        <p:spPr>
          <a:xfrm>
            <a:off x="2405715" y="2081294"/>
            <a:ext cx="1899946" cy="307777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lt1"/>
                </a:solidFill>
              </a:rPr>
              <a:t>Industrial</a:t>
            </a:r>
            <a:endParaRPr lang="fr-CH" sz="1400" dirty="0">
              <a:solidFill>
                <a:schemeClr val="lt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DD66C2-4979-41D5-9E0E-F0933184CA53}"/>
              </a:ext>
            </a:extLst>
          </p:cNvPr>
          <p:cNvSpPr/>
          <p:nvPr/>
        </p:nvSpPr>
        <p:spPr>
          <a:xfrm>
            <a:off x="2420479" y="2437829"/>
            <a:ext cx="1899946" cy="307777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lt1"/>
                </a:solidFill>
              </a:rPr>
              <a:t>Mobile</a:t>
            </a:r>
            <a:endParaRPr lang="fr-CH" sz="1400" dirty="0">
              <a:solidFill>
                <a:schemeClr val="lt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B5C57D-3F8D-4643-B2A9-0E5AF09227DE}"/>
              </a:ext>
            </a:extLst>
          </p:cNvPr>
          <p:cNvSpPr/>
          <p:nvPr/>
        </p:nvSpPr>
        <p:spPr>
          <a:xfrm>
            <a:off x="2427842" y="2795480"/>
            <a:ext cx="1899946" cy="307777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</a:t>
            </a:r>
            <a:r>
              <a:rPr lang="en-US" sz="1400" dirty="0">
                <a:solidFill>
                  <a:schemeClr val="lt1"/>
                </a:solidFill>
              </a:rPr>
              <a:t>edical</a:t>
            </a:r>
            <a:endParaRPr lang="fr-CH" sz="1400" dirty="0">
              <a:solidFill>
                <a:schemeClr val="lt1"/>
              </a:solidFill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F00C9220-3FE4-4916-BDBA-E9E873800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7" b="91030" l="5990" r="95313">
                        <a14:foregroundMark x1="39271" y1="54086" x2="39271" y2="54086"/>
                        <a14:foregroundMark x1="9167" y1="28505" x2="9167" y2="28505"/>
                        <a14:foregroundMark x1="5990" y1="16279" x2="5990" y2="16279"/>
                        <a14:foregroundMark x1="41771" y1="55083" x2="41771" y2="55083"/>
                        <a14:foregroundMark x1="65469" y1="58272" x2="65469" y2="58272"/>
                        <a14:foregroundMark x1="61510" y1="57874" x2="61510" y2="57874"/>
                        <a14:foregroundMark x1="59219" y1="57874" x2="59219" y2="57874"/>
                        <a14:foregroundMark x1="54531" y1="57674" x2="54531" y2="57674"/>
                        <a14:foregroundMark x1="51042" y1="57276" x2="51042" y2="57276"/>
                        <a14:foregroundMark x1="46042" y1="56080" x2="46042" y2="56080"/>
                        <a14:foregroundMark x1="43333" y1="55681" x2="43333" y2="55681"/>
                        <a14:foregroundMark x1="41198" y1="55083" x2="41198" y2="55083"/>
                        <a14:foregroundMark x1="40625" y1="54817" x2="40625" y2="54817"/>
                        <a14:foregroundMark x1="48281" y1="56545" x2="48281" y2="56545"/>
                        <a14:foregroundMark x1="49010" y1="56944" x2="49010" y2="56944"/>
                        <a14:foregroundMark x1="50104" y1="56944" x2="50104" y2="56944"/>
                        <a14:foregroundMark x1="52708" y1="57409" x2="52708" y2="57409"/>
                        <a14:foregroundMark x1="53698" y1="57409" x2="53698" y2="57409"/>
                        <a14:foregroundMark x1="55781" y1="58007" x2="55781" y2="58007"/>
                        <a14:foregroundMark x1="56771" y1="58007" x2="56771" y2="58007"/>
                        <a14:foregroundMark x1="57344" y1="58007" x2="57344" y2="58007"/>
                        <a14:foregroundMark x1="58906" y1="57874" x2="58906" y2="57874"/>
                        <a14:foregroundMark x1="60260" y1="57874" x2="60260" y2="57874"/>
                        <a14:foregroundMark x1="61302" y1="57874" x2="61302" y2="57874"/>
                        <a14:foregroundMark x1="62656" y1="58140" x2="62969" y2="58140"/>
                        <a14:foregroundMark x1="63646" y1="58405" x2="63646" y2="58405"/>
                        <a14:foregroundMark x1="55521" y1="58272" x2="55521" y2="58272"/>
                        <a14:foregroundMark x1="54271" y1="57276" x2="54271" y2="57276"/>
                        <a14:foregroundMark x1="52240" y1="57276" x2="52240" y2="57276"/>
                        <a14:foregroundMark x1="51146" y1="57276" x2="51146" y2="57276"/>
                        <a14:foregroundMark x1="49635" y1="56944" x2="49635" y2="56944"/>
                        <a14:foregroundMark x1="48542" y1="56811" x2="48542" y2="56811"/>
                        <a14:foregroundMark x1="47083" y1="56412" x2="47083" y2="56412"/>
                        <a14:foregroundMark x1="46146" y1="56412" x2="46146" y2="56412"/>
                        <a14:foregroundMark x1="45156" y1="56146" x2="45156" y2="56146"/>
                        <a14:foregroundMark x1="44219" y1="55947" x2="44219" y2="55947"/>
                        <a14:foregroundMark x1="44375" y1="55681" x2="44375" y2="55681"/>
                        <a14:foregroundMark x1="50313" y1="57143" x2="50313" y2="57143"/>
                        <a14:foregroundMark x1="68698" y1="91096" x2="68698" y2="91096"/>
                        <a14:foregroundMark x1="91823" y1="74086" x2="91823" y2="74086"/>
                        <a14:foregroundMark x1="91823" y1="70631" x2="91823" y2="70631"/>
                        <a14:foregroundMark x1="95313" y1="72691" x2="95313" y2="72691"/>
                        <a14:foregroundMark x1="58333" y1="57874" x2="58333" y2="57874"/>
                        <a14:foregroundMark x1="55313" y1="58007" x2="55313" y2="58007"/>
                        <a14:foregroundMark x1="68958" y1="50365" x2="68958" y2="50365"/>
                        <a14:foregroundMark x1="68073" y1="48372" x2="68073" y2="48372"/>
                        <a14:foregroundMark x1="47760" y1="56678" x2="47760" y2="56678"/>
                        <a14:foregroundMark x1="51927" y1="57542" x2="51927" y2="57542"/>
                        <a14:foregroundMark x1="56406" y1="58140" x2="56406" y2="58140"/>
                        <a14:foregroundMark x1="54948" y1="57807" x2="54948" y2="578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2627" y="874832"/>
            <a:ext cx="1429830" cy="112077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5D8CEC7-BCAC-48ED-BFFF-1977D421F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7" b="91030" l="5990" r="95313">
                        <a14:foregroundMark x1="39271" y1="54086" x2="39271" y2="54086"/>
                        <a14:foregroundMark x1="9167" y1="28505" x2="9167" y2="28505"/>
                        <a14:foregroundMark x1="5990" y1="16279" x2="5990" y2="16279"/>
                        <a14:foregroundMark x1="41771" y1="55083" x2="41771" y2="55083"/>
                        <a14:foregroundMark x1="65469" y1="58272" x2="65469" y2="58272"/>
                        <a14:foregroundMark x1="61510" y1="57874" x2="61510" y2="57874"/>
                        <a14:foregroundMark x1="59219" y1="57874" x2="59219" y2="57874"/>
                        <a14:foregroundMark x1="54531" y1="57674" x2="54531" y2="57674"/>
                        <a14:foregroundMark x1="51042" y1="57276" x2="51042" y2="57276"/>
                        <a14:foregroundMark x1="46042" y1="56080" x2="46042" y2="56080"/>
                        <a14:foregroundMark x1="43333" y1="55681" x2="43333" y2="55681"/>
                        <a14:foregroundMark x1="41198" y1="55083" x2="41198" y2="55083"/>
                        <a14:foregroundMark x1="40625" y1="54817" x2="40625" y2="54817"/>
                        <a14:foregroundMark x1="48281" y1="56545" x2="48281" y2="56545"/>
                        <a14:foregroundMark x1="49010" y1="56944" x2="49010" y2="56944"/>
                        <a14:foregroundMark x1="50104" y1="56944" x2="50104" y2="56944"/>
                        <a14:foregroundMark x1="52708" y1="57409" x2="52708" y2="57409"/>
                        <a14:foregroundMark x1="53698" y1="57409" x2="53698" y2="57409"/>
                        <a14:foregroundMark x1="55781" y1="58007" x2="55781" y2="58007"/>
                        <a14:foregroundMark x1="56771" y1="58007" x2="56771" y2="58007"/>
                        <a14:foregroundMark x1="57344" y1="58007" x2="57344" y2="58007"/>
                        <a14:foregroundMark x1="58906" y1="57874" x2="58906" y2="57874"/>
                        <a14:foregroundMark x1="60260" y1="57874" x2="60260" y2="57874"/>
                        <a14:foregroundMark x1="61302" y1="57874" x2="61302" y2="57874"/>
                        <a14:foregroundMark x1="62656" y1="58140" x2="62969" y2="58140"/>
                        <a14:foregroundMark x1="63646" y1="58405" x2="63646" y2="58405"/>
                        <a14:foregroundMark x1="55521" y1="58272" x2="55521" y2="58272"/>
                        <a14:foregroundMark x1="54271" y1="57276" x2="54271" y2="57276"/>
                        <a14:foregroundMark x1="52240" y1="57276" x2="52240" y2="57276"/>
                        <a14:foregroundMark x1="51146" y1="57276" x2="51146" y2="57276"/>
                        <a14:foregroundMark x1="49635" y1="56944" x2="49635" y2="56944"/>
                        <a14:foregroundMark x1="48542" y1="56811" x2="48542" y2="56811"/>
                        <a14:foregroundMark x1="47083" y1="56412" x2="47083" y2="56412"/>
                        <a14:foregroundMark x1="46146" y1="56412" x2="46146" y2="56412"/>
                        <a14:foregroundMark x1="45156" y1="56146" x2="45156" y2="56146"/>
                        <a14:foregroundMark x1="44219" y1="55947" x2="44219" y2="55947"/>
                        <a14:foregroundMark x1="44375" y1="55681" x2="44375" y2="55681"/>
                        <a14:foregroundMark x1="50313" y1="57143" x2="50313" y2="57143"/>
                        <a14:foregroundMark x1="68698" y1="91096" x2="68698" y2="91096"/>
                        <a14:foregroundMark x1="91823" y1="74086" x2="91823" y2="74086"/>
                        <a14:foregroundMark x1="91823" y1="70631" x2="91823" y2="70631"/>
                        <a14:foregroundMark x1="95313" y1="72691" x2="95313" y2="72691"/>
                        <a14:foregroundMark x1="58333" y1="57874" x2="58333" y2="57874"/>
                        <a14:foregroundMark x1="55313" y1="58007" x2="55313" y2="58007"/>
                        <a14:foregroundMark x1="68958" y1="50365" x2="68958" y2="50365"/>
                        <a14:foregroundMark x1="68073" y1="48372" x2="68073" y2="48372"/>
                        <a14:foregroundMark x1="47760" y1="56678" x2="47760" y2="56678"/>
                        <a14:foregroundMark x1="51927" y1="57542" x2="51927" y2="57542"/>
                        <a14:foregroundMark x1="56406" y1="58140" x2="56406" y2="58140"/>
                        <a14:foregroundMark x1="54948" y1="57807" x2="54948" y2="578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41936" y="907278"/>
            <a:ext cx="1429830" cy="11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39" y="47641"/>
            <a:ext cx="8070311" cy="529368"/>
          </a:xfrm>
        </p:spPr>
        <p:txBody>
          <a:bodyPr>
            <a:normAutofit/>
          </a:bodyPr>
          <a:lstStyle/>
          <a:p>
            <a:r>
              <a:rPr lang="fr-CH" dirty="0"/>
              <a:t>Mais pas seulement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4C51-79E3-44FB-A28E-17C69C7391A1}"/>
              </a:ext>
            </a:extLst>
          </p:cNvPr>
          <p:cNvSpPr/>
          <p:nvPr/>
        </p:nvSpPr>
        <p:spPr>
          <a:xfrm>
            <a:off x="2700113" y="2568765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C8750A-A7DA-48D5-B40E-E8C12EA8BE18}"/>
              </a:ext>
            </a:extLst>
          </p:cNvPr>
          <p:cNvSpPr/>
          <p:nvPr/>
        </p:nvSpPr>
        <p:spPr>
          <a:xfrm>
            <a:off x="3427803" y="1066769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3E84C8-A0CD-4D09-AF2A-CE7946736436}"/>
              </a:ext>
            </a:extLst>
          </p:cNvPr>
          <p:cNvSpPr/>
          <p:nvPr/>
        </p:nvSpPr>
        <p:spPr>
          <a:xfrm>
            <a:off x="4155033" y="1556529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9F8485-93DB-4FE2-A967-887D45F493A2}"/>
              </a:ext>
            </a:extLst>
          </p:cNvPr>
          <p:cNvSpPr/>
          <p:nvPr/>
        </p:nvSpPr>
        <p:spPr>
          <a:xfrm>
            <a:off x="4867249" y="3069358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D814E-2A2A-4C84-8462-01CFF2A8ABD1}"/>
              </a:ext>
            </a:extLst>
          </p:cNvPr>
          <p:cNvSpPr/>
          <p:nvPr/>
        </p:nvSpPr>
        <p:spPr>
          <a:xfrm>
            <a:off x="1956949" y="2079005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3F2A59-BD3C-40F5-B685-351C3DA4F2C4}"/>
              </a:ext>
            </a:extLst>
          </p:cNvPr>
          <p:cNvSpPr/>
          <p:nvPr/>
        </p:nvSpPr>
        <p:spPr>
          <a:xfrm>
            <a:off x="6322223" y="3074883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3F33E6-E35A-4219-AD29-351EC31AE740}"/>
              </a:ext>
            </a:extLst>
          </p:cNvPr>
          <p:cNvSpPr/>
          <p:nvPr/>
        </p:nvSpPr>
        <p:spPr>
          <a:xfrm>
            <a:off x="7065333" y="3575476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65C204-15B9-4F5A-8ACA-3088C7E4E5C1}"/>
              </a:ext>
            </a:extLst>
          </p:cNvPr>
          <p:cNvSpPr/>
          <p:nvPr/>
        </p:nvSpPr>
        <p:spPr>
          <a:xfrm>
            <a:off x="7771940" y="1050411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5FF59B-091C-4E29-A1E3-70ECB4CD12D2}"/>
              </a:ext>
            </a:extLst>
          </p:cNvPr>
          <p:cNvSpPr/>
          <p:nvPr/>
        </p:nvSpPr>
        <p:spPr>
          <a:xfrm>
            <a:off x="8483740" y="544293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4B2B1-AAFB-4E08-B1D3-4466C77CD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94" y="868872"/>
            <a:ext cx="4367617" cy="215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EFF65C-F6CD-440F-B16E-8DC5E9B5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49" y="2652209"/>
            <a:ext cx="4170438" cy="22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39" y="47641"/>
            <a:ext cx="8070311" cy="529368"/>
          </a:xfrm>
        </p:spPr>
        <p:txBody>
          <a:bodyPr>
            <a:normAutofit/>
          </a:bodyPr>
          <a:lstStyle/>
          <a:p>
            <a:r>
              <a:rPr lang="fr-CH" dirty="0"/>
              <a:t>Offre master EPFL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D74E7-6109-4D23-8EA6-31088DA1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39" y="577009"/>
            <a:ext cx="7966291" cy="44810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032B94-89A8-4321-8D93-85ACAF81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023" y="2082531"/>
            <a:ext cx="685524" cy="9724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194C51-79E3-44FB-A28E-17C69C7391A1}"/>
              </a:ext>
            </a:extLst>
          </p:cNvPr>
          <p:cNvSpPr/>
          <p:nvPr/>
        </p:nvSpPr>
        <p:spPr>
          <a:xfrm>
            <a:off x="2700113" y="2568765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C8750A-A7DA-48D5-B40E-E8C12EA8BE18}"/>
              </a:ext>
            </a:extLst>
          </p:cNvPr>
          <p:cNvSpPr/>
          <p:nvPr/>
        </p:nvSpPr>
        <p:spPr>
          <a:xfrm>
            <a:off x="3427803" y="1066769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3E84C8-A0CD-4D09-AF2A-CE7946736436}"/>
              </a:ext>
            </a:extLst>
          </p:cNvPr>
          <p:cNvSpPr/>
          <p:nvPr/>
        </p:nvSpPr>
        <p:spPr>
          <a:xfrm>
            <a:off x="4155033" y="1556529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9F8485-93DB-4FE2-A967-887D45F493A2}"/>
              </a:ext>
            </a:extLst>
          </p:cNvPr>
          <p:cNvSpPr/>
          <p:nvPr/>
        </p:nvSpPr>
        <p:spPr>
          <a:xfrm>
            <a:off x="4867249" y="3069358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D814E-2A2A-4C84-8462-01CFF2A8ABD1}"/>
              </a:ext>
            </a:extLst>
          </p:cNvPr>
          <p:cNvSpPr/>
          <p:nvPr/>
        </p:nvSpPr>
        <p:spPr>
          <a:xfrm>
            <a:off x="1956949" y="2079005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3F2A59-BD3C-40F5-B685-351C3DA4F2C4}"/>
              </a:ext>
            </a:extLst>
          </p:cNvPr>
          <p:cNvSpPr/>
          <p:nvPr/>
        </p:nvSpPr>
        <p:spPr>
          <a:xfrm>
            <a:off x="6322223" y="3074883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3F33E6-E35A-4219-AD29-351EC31AE740}"/>
              </a:ext>
            </a:extLst>
          </p:cNvPr>
          <p:cNvSpPr/>
          <p:nvPr/>
        </p:nvSpPr>
        <p:spPr>
          <a:xfrm>
            <a:off x="7065333" y="3575476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65C204-15B9-4F5A-8ACA-3088C7E4E5C1}"/>
              </a:ext>
            </a:extLst>
          </p:cNvPr>
          <p:cNvSpPr/>
          <p:nvPr/>
        </p:nvSpPr>
        <p:spPr>
          <a:xfrm>
            <a:off x="7771940" y="1050411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5FF59B-091C-4E29-A1E3-70ECB4CD12D2}"/>
              </a:ext>
            </a:extLst>
          </p:cNvPr>
          <p:cNvSpPr/>
          <p:nvPr/>
        </p:nvSpPr>
        <p:spPr>
          <a:xfrm>
            <a:off x="8483740" y="544293"/>
            <a:ext cx="727690" cy="101223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07A203-A25D-477A-B0A5-7352E908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23" y="4101478"/>
            <a:ext cx="685524" cy="9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01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17A07A-EBCA-418A-9F71-2AE07EFF3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22"/>
          <a:stretch/>
        </p:blipFill>
        <p:spPr>
          <a:xfrm>
            <a:off x="0" y="1"/>
            <a:ext cx="11684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D8448C-AC1A-4F9F-A564-35FDA877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05" y="1083496"/>
            <a:ext cx="7702787" cy="26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6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3960D7-B34C-43D2-B13C-99D245ED0F1B}"/>
              </a:ext>
            </a:extLst>
          </p:cNvPr>
          <p:cNvSpPr/>
          <p:nvPr/>
        </p:nvSpPr>
        <p:spPr>
          <a:xfrm>
            <a:off x="0" y="0"/>
            <a:ext cx="130016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7" name="Rectangle à coins arrondis 53">
            <a:extLst>
              <a:ext uri="{FF2B5EF4-FFF2-40B4-BE49-F238E27FC236}">
                <a16:creationId xmlns:a16="http://schemas.microsoft.com/office/drawing/2014/main" id="{4E7041ED-18AB-4610-93F5-576F308E16BE}"/>
              </a:ext>
            </a:extLst>
          </p:cNvPr>
          <p:cNvSpPr/>
          <p:nvPr/>
        </p:nvSpPr>
        <p:spPr>
          <a:xfrm>
            <a:off x="354773" y="4083944"/>
            <a:ext cx="8254911" cy="966720"/>
          </a:xfrm>
          <a:prstGeom prst="roundRect">
            <a:avLst>
              <a:gd name="adj" fmla="val 7727"/>
            </a:avLst>
          </a:prstGeom>
          <a:solidFill>
            <a:srgbClr val="B5CBCF"/>
          </a:solidFill>
          <a:ln>
            <a:solidFill>
              <a:srgbClr val="547A8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à coins arrondis 62"/>
          <p:cNvSpPr/>
          <p:nvPr/>
        </p:nvSpPr>
        <p:spPr>
          <a:xfrm>
            <a:off x="8665928" y="513241"/>
            <a:ext cx="427485" cy="3510747"/>
          </a:xfrm>
          <a:prstGeom prst="roundRect">
            <a:avLst>
              <a:gd name="adj" fmla="val 22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à coins arrondis 1"/>
          <p:cNvSpPr/>
          <p:nvPr/>
        </p:nvSpPr>
        <p:spPr>
          <a:xfrm>
            <a:off x="1661650" y="513241"/>
            <a:ext cx="1132234" cy="3500716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à coins arrondis 1"/>
          <p:cNvSpPr/>
          <p:nvPr/>
        </p:nvSpPr>
        <p:spPr>
          <a:xfrm>
            <a:off x="4033243" y="513241"/>
            <a:ext cx="1020053" cy="3500716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Mécanique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7405762" y="513242"/>
            <a:ext cx="1203923" cy="3500716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Techniques de productions et fabrication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/ Nano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6263223" y="513241"/>
            <a:ext cx="1086298" cy="3500717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Optique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2850125" y="513242"/>
            <a:ext cx="1126877" cy="3500716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Electronique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352145" y="513241"/>
            <a:ext cx="1253264" cy="3500716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Fondamentaux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109537" y="513241"/>
            <a:ext cx="1097445" cy="3500717"/>
          </a:xfrm>
          <a:prstGeom prst="roundRect">
            <a:avLst>
              <a:gd name="adj" fmla="val 77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Materiaux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à coins arrondis 59"/>
          <p:cNvSpPr/>
          <p:nvPr/>
        </p:nvSpPr>
        <p:spPr>
          <a:xfrm rot="16200000">
            <a:off x="-446102" y="837779"/>
            <a:ext cx="1308104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Propedeutique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à coins arrondis 44"/>
          <p:cNvSpPr/>
          <p:nvPr/>
        </p:nvSpPr>
        <p:spPr>
          <a:xfrm rot="16200000">
            <a:off x="-319012" y="1914088"/>
            <a:ext cx="1087315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35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35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année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à coins arrondis 45"/>
          <p:cNvSpPr/>
          <p:nvPr/>
        </p:nvSpPr>
        <p:spPr>
          <a:xfrm rot="16200000">
            <a:off x="-304159" y="3065302"/>
            <a:ext cx="1057610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35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année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Connecteur droit 51"/>
          <p:cNvCxnSpPr>
            <a:cxnSpLocks/>
          </p:cNvCxnSpPr>
          <p:nvPr/>
        </p:nvCxnSpPr>
        <p:spPr>
          <a:xfrm flipV="1">
            <a:off x="341581" y="2725715"/>
            <a:ext cx="8902516" cy="267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à coins arrondis 98"/>
          <p:cNvSpPr/>
          <p:nvPr/>
        </p:nvSpPr>
        <p:spPr>
          <a:xfrm>
            <a:off x="0" y="82766"/>
            <a:ext cx="5989935" cy="2607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Bachelor</a:t>
            </a:r>
            <a:r>
              <a:rPr kumimoji="0" lang="fr-FR" sz="2400" b="1" i="0" u="none" strike="noStrike" kern="10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Microtechnique 2024-2025</a:t>
            </a:r>
          </a:p>
        </p:txBody>
      </p:sp>
      <p:cxnSp>
        <p:nvCxnSpPr>
          <p:cNvPr id="51" name="Connecteur droit 51"/>
          <p:cNvCxnSpPr>
            <a:cxnSpLocks/>
          </p:cNvCxnSpPr>
          <p:nvPr/>
        </p:nvCxnSpPr>
        <p:spPr>
          <a:xfrm flipV="1">
            <a:off x="352145" y="1670535"/>
            <a:ext cx="8785314" cy="184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"/>
          <p:cNvSpPr/>
          <p:nvPr/>
        </p:nvSpPr>
        <p:spPr>
          <a:xfrm>
            <a:off x="4075693" y="2156128"/>
            <a:ext cx="2056295" cy="2331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Conception de mécanismes I</a:t>
            </a:r>
            <a:r>
              <a:rPr lang="fr-FR" sz="700" b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, II</a:t>
            </a:r>
            <a:endParaRPr lang="fr-FR" sz="7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66" name="Rectangle à coins arrondis 62"/>
          <p:cNvSpPr/>
          <p:nvPr/>
        </p:nvSpPr>
        <p:spPr>
          <a:xfrm>
            <a:off x="4075693" y="1338415"/>
            <a:ext cx="937355" cy="2869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mécanique I, II</a:t>
            </a:r>
          </a:p>
        </p:txBody>
      </p:sp>
      <p:sp>
        <p:nvSpPr>
          <p:cNvPr id="67" name="Rectangle à coins arrondis 65"/>
          <p:cNvSpPr/>
          <p:nvPr/>
        </p:nvSpPr>
        <p:spPr>
          <a:xfrm>
            <a:off x="2882594" y="1416639"/>
            <a:ext cx="1069894" cy="2086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Electrotechnique I, II</a:t>
            </a:r>
          </a:p>
        </p:txBody>
      </p:sp>
      <p:sp>
        <p:nvSpPr>
          <p:cNvPr id="68" name="Rectangle à coins arrondis 66"/>
          <p:cNvSpPr/>
          <p:nvPr/>
        </p:nvSpPr>
        <p:spPr>
          <a:xfrm>
            <a:off x="2903713" y="2156128"/>
            <a:ext cx="1022037" cy="247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Electronique I, II</a:t>
            </a:r>
          </a:p>
        </p:txBody>
      </p:sp>
      <p:sp>
        <p:nvSpPr>
          <p:cNvPr id="69" name="Rectangle à coins arrondis 67"/>
          <p:cNvSpPr/>
          <p:nvPr/>
        </p:nvSpPr>
        <p:spPr>
          <a:xfrm>
            <a:off x="4076544" y="1829473"/>
            <a:ext cx="2065986" cy="2831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Mise en œuvre des matériaux durables I, II</a:t>
            </a:r>
          </a:p>
        </p:txBody>
      </p:sp>
      <p:sp>
        <p:nvSpPr>
          <p:cNvPr id="70" name="Rectangle à coins arrondis 68"/>
          <p:cNvSpPr/>
          <p:nvPr/>
        </p:nvSpPr>
        <p:spPr>
          <a:xfrm>
            <a:off x="2880088" y="3761516"/>
            <a:ext cx="2132960" cy="2065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Actionneurs et systèmes électromagnétiques I, II</a:t>
            </a:r>
          </a:p>
        </p:txBody>
      </p:sp>
      <p:sp>
        <p:nvSpPr>
          <p:cNvPr id="75" name="Rectangle à coins arrondis 69"/>
          <p:cNvSpPr/>
          <p:nvPr/>
        </p:nvSpPr>
        <p:spPr>
          <a:xfrm>
            <a:off x="6292654" y="3025124"/>
            <a:ext cx="995599" cy="3267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Ingénierie optique</a:t>
            </a:r>
          </a:p>
        </p:txBody>
      </p:sp>
      <p:sp>
        <p:nvSpPr>
          <p:cNvPr id="76" name="Rectangle à coins arrondis 70"/>
          <p:cNvSpPr/>
          <p:nvPr/>
        </p:nvSpPr>
        <p:spPr>
          <a:xfrm>
            <a:off x="402595" y="4132654"/>
            <a:ext cx="3539553" cy="2734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Physique des Composants Semiconducteurs</a:t>
            </a:r>
          </a:p>
        </p:txBody>
      </p:sp>
      <p:sp>
        <p:nvSpPr>
          <p:cNvPr id="77" name="Rectangle à coins arrondis 71"/>
          <p:cNvSpPr/>
          <p:nvPr/>
        </p:nvSpPr>
        <p:spPr>
          <a:xfrm>
            <a:off x="2893523" y="2821474"/>
            <a:ext cx="4405622" cy="17089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Capteurs</a:t>
            </a:r>
          </a:p>
        </p:txBody>
      </p:sp>
      <p:sp>
        <p:nvSpPr>
          <p:cNvPr id="78" name="Rectangle à coins arrondis 72"/>
          <p:cNvSpPr/>
          <p:nvPr/>
        </p:nvSpPr>
        <p:spPr>
          <a:xfrm>
            <a:off x="7446991" y="3316494"/>
            <a:ext cx="1115620" cy="3105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Microfabrication technologies</a:t>
            </a:r>
            <a:endParaRPr lang="fr-FR" sz="7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79" name="Rectangle à coins arrondis 73"/>
          <p:cNvSpPr/>
          <p:nvPr/>
        </p:nvSpPr>
        <p:spPr>
          <a:xfrm>
            <a:off x="7450811" y="3664779"/>
            <a:ext cx="1118405" cy="3017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Microfabrication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à coins arrondis 75"/>
          <p:cNvSpPr/>
          <p:nvPr/>
        </p:nvSpPr>
        <p:spPr>
          <a:xfrm>
            <a:off x="7447727" y="3015144"/>
            <a:ext cx="1115621" cy="2636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technologies</a:t>
            </a:r>
          </a:p>
        </p:txBody>
      </p:sp>
      <p:sp>
        <p:nvSpPr>
          <p:cNvPr id="27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429549" y="771565"/>
            <a:ext cx="1085455" cy="1540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Algèbre linéaire</a:t>
            </a:r>
            <a:endParaRPr kumimoji="0" lang="fr-CH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</p:txBody>
      </p:sp>
      <p:sp>
        <p:nvSpPr>
          <p:cNvPr id="28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429549" y="953327"/>
            <a:ext cx="1085456" cy="1413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I, II</a:t>
            </a:r>
            <a:endParaRPr kumimoji="0" lang="fr-CH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</p:txBody>
      </p:sp>
      <p:sp>
        <p:nvSpPr>
          <p:cNvPr id="30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429549" y="1124807"/>
            <a:ext cx="1089785" cy="2259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Physique mécanique / Thermodynamique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à coins arrondis 67"/>
          <p:cNvSpPr/>
          <p:nvPr/>
        </p:nvSpPr>
        <p:spPr>
          <a:xfrm>
            <a:off x="5142044" y="1272788"/>
            <a:ext cx="1027369" cy="352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chemistry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à coins arrondis 5"/>
          <p:cNvSpPr/>
          <p:nvPr/>
        </p:nvSpPr>
        <p:spPr>
          <a:xfrm>
            <a:off x="429549" y="1383454"/>
            <a:ext cx="1085263" cy="2418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Probability</a:t>
            </a: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and </a:t>
            </a:r>
            <a:r>
              <a:rPr lang="fr-FR" sz="7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statistics</a:t>
            </a: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for </a:t>
            </a:r>
            <a:r>
              <a:rPr lang="fr-FR" sz="7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engineers</a:t>
            </a:r>
            <a:endParaRPr lang="fr-FR" sz="7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34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1702967" y="897873"/>
            <a:ext cx="1049101" cy="3489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Information, calcul et communication</a:t>
            </a:r>
          </a:p>
        </p:txBody>
      </p:sp>
      <p:sp>
        <p:nvSpPr>
          <p:cNvPr id="35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1700343" y="1291359"/>
            <a:ext cx="1058009" cy="3339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Programmation orientée projet</a:t>
            </a:r>
          </a:p>
        </p:txBody>
      </p:sp>
      <p:sp>
        <p:nvSpPr>
          <p:cNvPr id="37" name="Rectangle à coins arrondis 5"/>
          <p:cNvSpPr/>
          <p:nvPr/>
        </p:nvSpPr>
        <p:spPr>
          <a:xfrm>
            <a:off x="434063" y="1831742"/>
            <a:ext cx="1079627" cy="15569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III, IV</a:t>
            </a:r>
          </a:p>
        </p:txBody>
      </p:sp>
      <p:sp>
        <p:nvSpPr>
          <p:cNvPr id="38" name="Rectangle à coins arrondis 5"/>
          <p:cNvSpPr/>
          <p:nvPr/>
        </p:nvSpPr>
        <p:spPr>
          <a:xfrm>
            <a:off x="434064" y="2019352"/>
            <a:ext cx="1093926" cy="1410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numérique</a:t>
            </a:r>
          </a:p>
        </p:txBody>
      </p:sp>
      <p:sp>
        <p:nvSpPr>
          <p:cNvPr id="39" name="Rectangle à coins arrondis 5"/>
          <p:cNvSpPr/>
          <p:nvPr/>
        </p:nvSpPr>
        <p:spPr>
          <a:xfrm>
            <a:off x="2895843" y="3029485"/>
            <a:ext cx="1046306" cy="2288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Circuits et systèmes électroniques</a:t>
            </a:r>
          </a:p>
        </p:txBody>
      </p:sp>
      <p:sp>
        <p:nvSpPr>
          <p:cNvPr id="40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1707951" y="2160181"/>
            <a:ext cx="1039834" cy="239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Microcontrôleurs</a:t>
            </a:r>
          </a:p>
        </p:txBody>
      </p:sp>
      <p:sp>
        <p:nvSpPr>
          <p:cNvPr id="41" name="Rectangle à coins arrondis 48">
            <a:extLst>
              <a:ext uri="{FF2B5EF4-FFF2-40B4-BE49-F238E27FC236}">
                <a16:creationId xmlns:a16="http://schemas.microsoft.com/office/drawing/2014/main" id="{56AEB482-F06E-4113-AF1D-28E09A9A611D}"/>
              </a:ext>
            </a:extLst>
          </p:cNvPr>
          <p:cNvSpPr/>
          <p:nvPr/>
        </p:nvSpPr>
        <p:spPr>
          <a:xfrm>
            <a:off x="1700343" y="2442370"/>
            <a:ext cx="2217922" cy="239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Systèmes logiques</a:t>
            </a:r>
          </a:p>
        </p:txBody>
      </p:sp>
      <p:sp>
        <p:nvSpPr>
          <p:cNvPr id="42" name="Rectangle à coins arrondis 5"/>
          <p:cNvSpPr/>
          <p:nvPr/>
        </p:nvSpPr>
        <p:spPr>
          <a:xfrm>
            <a:off x="423905" y="2192297"/>
            <a:ext cx="1104085" cy="22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Physique  Electromagnétisme</a:t>
            </a:r>
          </a:p>
        </p:txBody>
      </p:sp>
      <p:sp>
        <p:nvSpPr>
          <p:cNvPr id="43" name="Rectangle à coins arrondis 68"/>
          <p:cNvSpPr/>
          <p:nvPr/>
        </p:nvSpPr>
        <p:spPr>
          <a:xfrm>
            <a:off x="1701345" y="3295423"/>
            <a:ext cx="2240803" cy="1898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Automatique et commande numérique</a:t>
            </a:r>
          </a:p>
        </p:txBody>
      </p:sp>
      <p:sp>
        <p:nvSpPr>
          <p:cNvPr id="44" name="Rectangle à coins arrondis 68"/>
          <p:cNvSpPr/>
          <p:nvPr/>
        </p:nvSpPr>
        <p:spPr>
          <a:xfrm>
            <a:off x="402595" y="2823328"/>
            <a:ext cx="2350284" cy="3114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Signaux et systèmes I, II</a:t>
            </a:r>
          </a:p>
        </p:txBody>
      </p:sp>
      <p:sp>
        <p:nvSpPr>
          <p:cNvPr id="47" name="Rectangle à coins arrondis 68"/>
          <p:cNvSpPr/>
          <p:nvPr/>
        </p:nvSpPr>
        <p:spPr>
          <a:xfrm>
            <a:off x="1699445" y="3522398"/>
            <a:ext cx="3312895" cy="202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Systèmes embarqués et robotique</a:t>
            </a:r>
          </a:p>
        </p:txBody>
      </p:sp>
      <p:sp>
        <p:nvSpPr>
          <p:cNvPr id="49" name="Rectangle à coins arrondis 67"/>
          <p:cNvSpPr/>
          <p:nvPr/>
        </p:nvSpPr>
        <p:spPr>
          <a:xfrm>
            <a:off x="8706716" y="2146384"/>
            <a:ext cx="353306" cy="5156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ECTS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à coins arrondis 67"/>
          <p:cNvSpPr/>
          <p:nvPr/>
        </p:nvSpPr>
        <p:spPr>
          <a:xfrm>
            <a:off x="8706716" y="3457488"/>
            <a:ext cx="337216" cy="5156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ECTS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à coins arrondis 5"/>
          <p:cNvSpPr/>
          <p:nvPr/>
        </p:nvSpPr>
        <p:spPr>
          <a:xfrm>
            <a:off x="4076125" y="2432204"/>
            <a:ext cx="2065986" cy="2419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 d’usinage</a:t>
            </a:r>
          </a:p>
        </p:txBody>
      </p:sp>
      <p:sp>
        <p:nvSpPr>
          <p:cNvPr id="55" name="Rectangle à coins arrondis 5"/>
          <p:cNvSpPr/>
          <p:nvPr/>
        </p:nvSpPr>
        <p:spPr>
          <a:xfrm>
            <a:off x="423989" y="2445820"/>
            <a:ext cx="1104086" cy="2314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Eléments de statistiques pour les data sciences</a:t>
            </a:r>
          </a:p>
        </p:txBody>
      </p:sp>
      <p:sp>
        <p:nvSpPr>
          <p:cNvPr id="56" name="Rectangle à coins arrondis 67"/>
          <p:cNvSpPr/>
          <p:nvPr/>
        </p:nvSpPr>
        <p:spPr>
          <a:xfrm>
            <a:off x="8709809" y="1109716"/>
            <a:ext cx="357795" cy="5156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ECTS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à coins arrondis 73">
            <a:extLst>
              <a:ext uri="{FF2B5EF4-FFF2-40B4-BE49-F238E27FC236}">
                <a16:creationId xmlns:a16="http://schemas.microsoft.com/office/drawing/2014/main" id="{00B7F666-F4FD-4599-99B7-990BAECEA506}"/>
              </a:ext>
            </a:extLst>
          </p:cNvPr>
          <p:cNvSpPr/>
          <p:nvPr/>
        </p:nvSpPr>
        <p:spPr>
          <a:xfrm>
            <a:off x="2882596" y="4723999"/>
            <a:ext cx="5680752" cy="2204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à coins arrondis 45">
            <a:extLst>
              <a:ext uri="{FF2B5EF4-FFF2-40B4-BE49-F238E27FC236}">
                <a16:creationId xmlns:a16="http://schemas.microsoft.com/office/drawing/2014/main" id="{6EEC8B3F-0A9A-43F2-BA63-1F30276109B3}"/>
              </a:ext>
            </a:extLst>
          </p:cNvPr>
          <p:cNvSpPr/>
          <p:nvPr/>
        </p:nvSpPr>
        <p:spPr>
          <a:xfrm rot="16200000">
            <a:off x="-459759" y="4240316"/>
            <a:ext cx="1355016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Options 3ème</a:t>
            </a:r>
          </a:p>
        </p:txBody>
      </p:sp>
      <p:sp>
        <p:nvSpPr>
          <p:cNvPr id="64" name="Rectangle à coins arrondis 73">
            <a:extLst>
              <a:ext uri="{FF2B5EF4-FFF2-40B4-BE49-F238E27FC236}">
                <a16:creationId xmlns:a16="http://schemas.microsoft.com/office/drawing/2014/main" id="{BBE51BE2-13A5-4B23-9365-F4D1E04BBA03}"/>
              </a:ext>
            </a:extLst>
          </p:cNvPr>
          <p:cNvSpPr/>
          <p:nvPr/>
        </p:nvSpPr>
        <p:spPr>
          <a:xfrm>
            <a:off x="1680570" y="4448517"/>
            <a:ext cx="1051535" cy="2718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Architecture software</a:t>
            </a:r>
          </a:p>
        </p:txBody>
      </p:sp>
      <p:sp>
        <p:nvSpPr>
          <p:cNvPr id="72" name="Rectangle à coins arrondis 70">
            <a:extLst>
              <a:ext uri="{FF2B5EF4-FFF2-40B4-BE49-F238E27FC236}">
                <a16:creationId xmlns:a16="http://schemas.microsoft.com/office/drawing/2014/main" id="{3C96D00D-12E5-4E6F-8773-D1B5BF5DA23B}"/>
              </a:ext>
            </a:extLst>
          </p:cNvPr>
          <p:cNvSpPr/>
          <p:nvPr/>
        </p:nvSpPr>
        <p:spPr>
          <a:xfrm>
            <a:off x="398937" y="4448517"/>
            <a:ext cx="1170573" cy="2725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 science quantique – une vision singulière</a:t>
            </a:r>
          </a:p>
        </p:txBody>
      </p:sp>
      <p:sp>
        <p:nvSpPr>
          <p:cNvPr id="73" name="Rectangle à coins arrondis 73">
            <a:extLst>
              <a:ext uri="{FF2B5EF4-FFF2-40B4-BE49-F238E27FC236}">
                <a16:creationId xmlns:a16="http://schemas.microsoft.com/office/drawing/2014/main" id="{05D573CC-569E-4C39-84E2-2BF599B24BC2}"/>
              </a:ext>
            </a:extLst>
          </p:cNvPr>
          <p:cNvSpPr/>
          <p:nvPr/>
        </p:nvSpPr>
        <p:spPr>
          <a:xfrm>
            <a:off x="2882594" y="4455087"/>
            <a:ext cx="4361965" cy="206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Bioengineering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à coins arrondis 73">
            <a:extLst>
              <a:ext uri="{FF2B5EF4-FFF2-40B4-BE49-F238E27FC236}">
                <a16:creationId xmlns:a16="http://schemas.microsoft.com/office/drawing/2014/main" id="{6A3FF827-96B0-4360-A41B-97A2F98B6B8C}"/>
              </a:ext>
            </a:extLst>
          </p:cNvPr>
          <p:cNvSpPr/>
          <p:nvPr/>
        </p:nvSpPr>
        <p:spPr>
          <a:xfrm>
            <a:off x="7446991" y="4129432"/>
            <a:ext cx="1122225" cy="3635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Microfabrication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à coins arrondis 73">
            <a:extLst>
              <a:ext uri="{FF2B5EF4-FFF2-40B4-BE49-F238E27FC236}">
                <a16:creationId xmlns:a16="http://schemas.microsoft.com/office/drawing/2014/main" id="{776CCE80-195F-4BF9-8E22-D198C71A680E}"/>
              </a:ext>
            </a:extLst>
          </p:cNvPr>
          <p:cNvSpPr/>
          <p:nvPr/>
        </p:nvSpPr>
        <p:spPr>
          <a:xfrm>
            <a:off x="4076544" y="4137438"/>
            <a:ext cx="2065985" cy="264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Mécanismes pour environnements extrêmes</a:t>
            </a:r>
          </a:p>
        </p:txBody>
      </p:sp>
      <p:sp>
        <p:nvSpPr>
          <p:cNvPr id="65" name="Rectangle à coins arrondis 73">
            <a:extLst>
              <a:ext uri="{FF2B5EF4-FFF2-40B4-BE49-F238E27FC236}">
                <a16:creationId xmlns:a16="http://schemas.microsoft.com/office/drawing/2014/main" id="{11CDA89A-162B-4A3A-9D42-09FFF56A169C}"/>
              </a:ext>
            </a:extLst>
          </p:cNvPr>
          <p:cNvSpPr/>
          <p:nvPr/>
        </p:nvSpPr>
        <p:spPr>
          <a:xfrm>
            <a:off x="402595" y="4762380"/>
            <a:ext cx="2340206" cy="1718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Analyse matricielle</a:t>
            </a:r>
          </a:p>
        </p:txBody>
      </p:sp>
      <p:sp>
        <p:nvSpPr>
          <p:cNvPr id="80" name="Rectangle à coins arrondis 83">
            <a:extLst>
              <a:ext uri="{FF2B5EF4-FFF2-40B4-BE49-F238E27FC236}">
                <a16:creationId xmlns:a16="http://schemas.microsoft.com/office/drawing/2014/main" id="{A2123C12-259F-4BC7-8773-D4FF89A25E0C}"/>
              </a:ext>
            </a:extLst>
          </p:cNvPr>
          <p:cNvSpPr/>
          <p:nvPr/>
        </p:nvSpPr>
        <p:spPr>
          <a:xfrm rot="21120655">
            <a:off x="6281211" y="3894848"/>
            <a:ext cx="1015155" cy="40991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/>
              </a:rPr>
              <a:t>2x3 ECTS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1" name="Rectangle à coins arrondis 83">
            <a:extLst>
              <a:ext uri="{FF2B5EF4-FFF2-40B4-BE49-F238E27FC236}">
                <a16:creationId xmlns:a16="http://schemas.microsoft.com/office/drawing/2014/main" id="{EBD09A9C-87B2-4427-B734-99B0419667D4}"/>
              </a:ext>
            </a:extLst>
          </p:cNvPr>
          <p:cNvSpPr/>
          <p:nvPr/>
        </p:nvSpPr>
        <p:spPr>
          <a:xfrm rot="21120655">
            <a:off x="926981" y="3961289"/>
            <a:ext cx="1015155" cy="22144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 err="1">
                <a:solidFill>
                  <a:schemeClr val="bg1"/>
                </a:solidFill>
                <a:latin typeface="Calibri" panose="020F0502020204030204"/>
              </a:rPr>
              <a:t>Automne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3" name="Image 3">
            <a:extLst>
              <a:ext uri="{FF2B5EF4-FFF2-40B4-BE49-F238E27FC236}">
                <a16:creationId xmlns:a16="http://schemas.microsoft.com/office/drawing/2014/main" id="{2B89979D-EBE6-418D-8131-4C003951F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0" b="91340" l="4412" r="96569">
                        <a14:foregroundMark x1="32026" y1="34804" x2="32026" y2="34804"/>
                        <a14:foregroundMark x1="79248" y1="52451" x2="79248" y2="52451"/>
                        <a14:foregroundMark x1="88235" y1="72549" x2="88235" y2="72549"/>
                        <a14:foregroundMark x1="93301" y1="85621" x2="93301" y2="85621"/>
                        <a14:foregroundMark x1="83170" y1="89216" x2="83170" y2="89216"/>
                        <a14:foregroundMark x1="4575" y1="84641" x2="4575" y2="84641"/>
                        <a14:foregroundMark x1="96895" y1="84641" x2="96895" y2="84641"/>
                        <a14:foregroundMark x1="58170" y1="91503" x2="58170" y2="91503"/>
                        <a14:foregroundMark x1="49673" y1="8660" x2="49673" y2="8660"/>
                        <a14:foregroundMark x1="48693" y1="45098" x2="48693" y2="45098"/>
                        <a14:foregroundMark x1="48529" y1="77614" x2="48529" y2="77614"/>
                        <a14:foregroundMark x1="71569" y1="73366" x2="71569" y2="73366"/>
                        <a14:foregroundMark x1="67974" y1="59477" x2="67974" y2="59477"/>
                        <a14:foregroundMark x1="60294" y1="48366" x2="60294" y2="48366"/>
                        <a14:foregroundMark x1="61601" y1="65033" x2="61601" y2="65033"/>
                        <a14:foregroundMark x1="63562" y1="75327" x2="63562" y2="75327"/>
                        <a14:foregroundMark x1="62092" y1="80229" x2="62092" y2="80229"/>
                        <a14:foregroundMark x1="37418" y1="75327" x2="37418" y2="75327"/>
                        <a14:foregroundMark x1="27614" y1="77451" x2="27614" y2="77451"/>
                        <a14:foregroundMark x1="23856" y1="77614" x2="23856" y2="77614"/>
                        <a14:foregroundMark x1="30229" y1="68464" x2="30229" y2="68464"/>
                        <a14:foregroundMark x1="35294" y1="58660" x2="35294" y2="58660"/>
                        <a14:foregroundMark x1="37908" y1="50654" x2="37908" y2="50654"/>
                        <a14:foregroundMark x1="39542" y1="45261" x2="39542" y2="45261"/>
                        <a14:foregroundMark x1="40686" y1="39216" x2="40686" y2="39216"/>
                        <a14:foregroundMark x1="49510" y1="22222" x2="49510" y2="22222"/>
                        <a14:foregroundMark x1="41830" y1="56699" x2="41830" y2="56699"/>
                        <a14:foregroundMark x1="41503" y1="64052" x2="41503" y2="64052"/>
                        <a14:foregroundMark x1="41830" y1="68627" x2="41830" y2="68627"/>
                        <a14:foregroundMark x1="41830" y1="69771" x2="41503" y2="71078"/>
                        <a14:foregroundMark x1="25654" y1="67974" x2="25654" y2="68627"/>
                        <a14:foregroundMark x1="21569" y1="75163" x2="21569" y2="75163"/>
                        <a14:foregroundMark x1="17647" y1="80556" x2="17647" y2="80556"/>
                        <a14:foregroundMark x1="34314" y1="81699" x2="34314" y2="81699"/>
                        <a14:foregroundMark x1="36601" y1="81699" x2="37418" y2="81699"/>
                        <a14:foregroundMark x1="72549" y1="83007" x2="72549" y2="83007"/>
                        <a14:foregroundMark x1="82516" y1="82843" x2="82516" y2="82843"/>
                        <a14:foregroundMark x1="79739" y1="77941" x2="79739" y2="77941"/>
                        <a14:foregroundMark x1="78758" y1="71732" x2="78758" y2="71732"/>
                        <a14:foregroundMark x1="75980" y1="65850" x2="75163" y2="65686"/>
                        <a14:foregroundMark x1="72386" y1="60784" x2="72386" y2="60784"/>
                        <a14:foregroundMark x1="70098" y1="55065" x2="68954" y2="53268"/>
                        <a14:foregroundMark x1="66176" y1="47876" x2="66176" y2="47876"/>
                        <a14:foregroundMark x1="63562" y1="43791" x2="62908" y2="43301"/>
                        <a14:foregroundMark x1="61275" y1="39869" x2="61275" y2="39869"/>
                        <a14:foregroundMark x1="59967" y1="36928" x2="59967" y2="36928"/>
                        <a14:foregroundMark x1="58007" y1="31209" x2="58007" y2="31209"/>
                        <a14:foregroundMark x1="54412" y1="24510" x2="54412" y2="24510"/>
                        <a14:foregroundMark x1="51307" y1="24346" x2="50000" y2="24837"/>
                        <a14:foregroundMark x1="48203" y1="25817" x2="48203" y2="25817"/>
                        <a14:foregroundMark x1="41340" y1="29412" x2="41340" y2="29412"/>
                        <a14:foregroundMark x1="40196" y1="33824" x2="40033" y2="35784"/>
                        <a14:foregroundMark x1="39542" y1="37582" x2="38399" y2="41176"/>
                        <a14:foregroundMark x1="38399" y1="41176" x2="36111" y2="46405"/>
                        <a14:foregroundMark x1="35948" y1="46569" x2="33824" y2="54575"/>
                        <a14:foregroundMark x1="31209" y1="57843" x2="30229" y2="59967"/>
                        <a14:foregroundMark x1="29902" y1="60784" x2="27941" y2="65686"/>
                        <a14:foregroundMark x1="26961" y1="67157" x2="26144" y2="69935"/>
                        <a14:foregroundMark x1="26144" y1="69935" x2="25327" y2="73039"/>
                        <a14:foregroundMark x1="26307" y1="76961" x2="26307" y2="76961"/>
                        <a14:foregroundMark x1="32843" y1="75327" x2="33497" y2="75654"/>
                        <a14:foregroundMark x1="41013" y1="66830" x2="41013" y2="66830"/>
                        <a14:foregroundMark x1="41013" y1="59477" x2="41013" y2="59477"/>
                        <a14:foregroundMark x1="38889" y1="56046" x2="32843" y2="66176"/>
                        <a14:foregroundMark x1="32843" y1="65359" x2="31699" y2="66340"/>
                        <a14:foregroundMark x1="29902" y1="79412" x2="29902" y2="79412"/>
                        <a14:foregroundMark x1="31046" y1="79412" x2="31046" y2="79412"/>
                        <a14:foregroundMark x1="31209" y1="79902" x2="29412" y2="79902"/>
                        <a14:foregroundMark x1="19935" y1="78431" x2="19281" y2="78922"/>
                        <a14:foregroundMark x1="70752" y1="78431" x2="70752" y2="78431"/>
                        <a14:foregroundMark x1="70752" y1="78431" x2="70752" y2="78431"/>
                        <a14:foregroundMark x1="67974" y1="75654" x2="67974" y2="75654"/>
                        <a14:foregroundMark x1="67974" y1="75654" x2="67974" y2="75654"/>
                        <a14:foregroundMark x1="67647" y1="56373" x2="67647" y2="56373"/>
                        <a14:foregroundMark x1="67647" y1="56373" x2="67647" y2="56373"/>
                        <a14:foregroundMark x1="60784" y1="64869" x2="60784" y2="64869"/>
                        <a14:foregroundMark x1="61765" y1="77941" x2="62092" y2="79412"/>
                        <a14:foregroundMark x1="65196" y1="79902" x2="67647" y2="81046"/>
                        <a14:foregroundMark x1="73039" y1="78105" x2="75163" y2="80229"/>
                        <a14:foregroundMark x1="73856" y1="77451" x2="72876" y2="77451"/>
                        <a14:foregroundMark x1="66503" y1="67157" x2="66503" y2="67157"/>
                        <a14:foregroundMark x1="64706" y1="58170" x2="64706" y2="58170"/>
                        <a14:foregroundMark x1="64706" y1="56863" x2="64706" y2="56863"/>
                        <a14:foregroundMark x1="61111" y1="52288" x2="60294" y2="65033"/>
                        <a14:foregroundMark x1="60294" y1="64869" x2="60294" y2="64869"/>
                        <a14:foregroundMark x1="61765" y1="66667" x2="62582" y2="67647"/>
                        <a14:foregroundMark x1="77124" y1="77451" x2="77124" y2="77451"/>
                        <a14:foregroundMark x1="78268" y1="77451" x2="79739" y2="78105"/>
                        <a14:foregroundMark x1="74346" y1="71732" x2="68301" y2="67484"/>
                        <a14:foregroundMark x1="51307" y1="56373" x2="51307" y2="56373"/>
                        <a14:foregroundMark x1="50980" y1="38889" x2="50980" y2="38889"/>
                        <a14:foregroundMark x1="50817" y1="37092" x2="50817" y2="37092"/>
                        <a14:foregroundMark x1="52124" y1="47712" x2="52288" y2="48366"/>
                        <a14:foregroundMark x1="50817" y1="59150" x2="50817" y2="59150"/>
                        <a14:foregroundMark x1="50817" y1="66667" x2="50817" y2="66667"/>
                        <a14:foregroundMark x1="47876" y1="57190" x2="47876" y2="57190"/>
                        <a14:foregroundMark x1="50980" y1="52451" x2="50980" y2="52451"/>
                        <a14:foregroundMark x1="50980" y1="48203" x2="50980" y2="48203"/>
                        <a14:foregroundMark x1="51471" y1="41013" x2="51471" y2="41013"/>
                        <a14:foregroundMark x1="51797" y1="39706" x2="51797" y2="39706"/>
                        <a14:backgroundMark x1="21242" y1="16830" x2="21242" y2="16830"/>
                        <a14:backgroundMark x1="86928" y1="9967" x2="86928" y2="9967"/>
                        <a14:backgroundMark x1="90359" y1="28105" x2="90359" y2="28105"/>
                        <a14:backgroundMark x1="92157" y1="44608" x2="92157" y2="44608"/>
                        <a14:backgroundMark x1="19935" y1="21242" x2="19935" y2="21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74" y="3875600"/>
            <a:ext cx="402263" cy="4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76" grpId="0" animBg="1"/>
      <p:bldP spid="57" grpId="0" animBg="1"/>
      <p:bldP spid="64" grpId="0" animBg="1"/>
      <p:bldP spid="72" grpId="0" animBg="1"/>
      <p:bldP spid="73" grpId="0" animBg="1"/>
      <p:bldP spid="74" grpId="0" animBg="1"/>
      <p:bldP spid="71" grpId="0" animBg="1"/>
      <p:bldP spid="65" grpId="0" animBg="1"/>
      <p:bldP spid="80" grpId="0" animBg="1"/>
      <p:bldP spid="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B709604-4FCA-4568-961D-0D49F889132F}"/>
              </a:ext>
            </a:extLst>
          </p:cNvPr>
          <p:cNvSpPr/>
          <p:nvPr/>
        </p:nvSpPr>
        <p:spPr>
          <a:xfrm>
            <a:off x="3964860" y="2194732"/>
            <a:ext cx="2220747" cy="686087"/>
          </a:xfrm>
          <a:prstGeom prst="rect">
            <a:avLst/>
          </a:prstGeom>
          <a:solidFill>
            <a:srgbClr val="48BBC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ans </a:t>
            </a:r>
            <a:r>
              <a:rPr lang="fr-CH" sz="1400" kern="0" dirty="0">
                <a:solidFill>
                  <a:prstClr val="white"/>
                </a:solidFill>
                <a:latin typeface="Calibri" panose="020F0502020204030204"/>
              </a:rPr>
              <a:t>N</a:t>
            </a:r>
            <a:r>
              <a:rPr kumimoji="0" lang="fr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anosystems</a:t>
            </a:r>
            <a:endParaRPr kumimoji="0" lang="fr-CH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9EBDE-3318-4D52-BD22-4BCA0762205C}"/>
              </a:ext>
            </a:extLst>
          </p:cNvPr>
          <p:cNvSpPr/>
          <p:nvPr/>
        </p:nvSpPr>
        <p:spPr>
          <a:xfrm>
            <a:off x="1473132" y="2194732"/>
            <a:ext cx="2364309" cy="686087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Photonics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E60379-ACC2-42DC-ABBD-1C6E6066B388}"/>
              </a:ext>
            </a:extLst>
          </p:cNvPr>
          <p:cNvSpPr/>
          <p:nvPr/>
        </p:nvSpPr>
        <p:spPr>
          <a:xfrm flipH="1">
            <a:off x="6345246" y="2194732"/>
            <a:ext cx="2438399" cy="686087"/>
          </a:xfrm>
          <a:prstGeom prst="rect">
            <a:avLst/>
          </a:prstGeom>
          <a:solidFill>
            <a:srgbClr val="00748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and Production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Fabrication</a:t>
            </a:r>
            <a:endParaRPr kumimoji="0" lang="fr-CH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685" y="143417"/>
            <a:ext cx="8070311" cy="529368"/>
          </a:xfrm>
        </p:spPr>
        <p:txBody>
          <a:bodyPr>
            <a:normAutofit/>
          </a:bodyPr>
          <a:lstStyle/>
          <a:p>
            <a:r>
              <a:rPr lang="fr-CH" dirty="0"/>
              <a:t>Orientations – </a:t>
            </a:r>
            <a:r>
              <a:rPr lang="fr-CH" dirty="0" err="1"/>
              <a:t>Microengineering</a:t>
            </a:r>
            <a:r>
              <a:rPr lang="fr-CH" dirty="0"/>
              <a:t> Master</a:t>
            </a:r>
            <a:endParaRPr lang="fr-FR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47DB5B-662B-441B-895E-07160C90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02" y="3056649"/>
            <a:ext cx="2366074" cy="98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86634A2-C7D6-4E87-9EC0-445A6E796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64"/>
          <a:stretch/>
        </p:blipFill>
        <p:spPr>
          <a:xfrm>
            <a:off x="3982703" y="3050770"/>
            <a:ext cx="2202905" cy="98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349942C-640E-491A-B5C8-07610AA5D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1" t="11331" r="11576" b="425"/>
          <a:stretch/>
        </p:blipFill>
        <p:spPr>
          <a:xfrm>
            <a:off x="6345249" y="3064682"/>
            <a:ext cx="2438398" cy="97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3FC208F-0200-4D06-A1FD-45C5BF6C87EF}"/>
              </a:ext>
            </a:extLst>
          </p:cNvPr>
          <p:cNvSpPr txBox="1">
            <a:spLocks/>
          </p:cNvSpPr>
          <p:nvPr/>
        </p:nvSpPr>
        <p:spPr>
          <a:xfrm>
            <a:off x="1326105" y="747671"/>
            <a:ext cx="7942891" cy="68608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800" dirty="0"/>
              <a:t>Orientations are </a:t>
            </a:r>
            <a:r>
              <a:rPr lang="fr-CH" sz="1800" dirty="0" err="1"/>
              <a:t>meant</a:t>
            </a:r>
            <a:r>
              <a:rPr lang="fr-CH" sz="1800" dirty="0"/>
              <a:t> as </a:t>
            </a:r>
            <a:r>
              <a:rPr lang="fr-CH" sz="1800" b="1" dirty="0"/>
              <a:t>guidelines</a:t>
            </a:r>
            <a:r>
              <a:rPr lang="fr-CH" sz="1800" dirty="0"/>
              <a:t> to help </a:t>
            </a:r>
            <a:r>
              <a:rPr lang="fr-CH" sz="1800" dirty="0" err="1"/>
              <a:t>students</a:t>
            </a:r>
            <a:r>
              <a:rPr lang="fr-CH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800" dirty="0" err="1"/>
              <a:t>choose</a:t>
            </a:r>
            <a:r>
              <a:rPr lang="fr-CH" sz="1800" dirty="0"/>
              <a:t> </a:t>
            </a:r>
            <a:r>
              <a:rPr lang="fr-CH" sz="1800" dirty="0" err="1"/>
              <a:t>their</a:t>
            </a:r>
            <a:r>
              <a:rPr lang="fr-CH" sz="1800" dirty="0"/>
              <a:t> courses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1800" dirty="0"/>
          </a:p>
          <a:p>
            <a:pPr marL="0" indent="0">
              <a:lnSpc>
                <a:spcPct val="100000"/>
              </a:lnSpc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2466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E8CBA17-3A60-49F0-B2CC-EBA69680BC13}"/>
              </a:ext>
            </a:extLst>
          </p:cNvPr>
          <p:cNvSpPr/>
          <p:nvPr/>
        </p:nvSpPr>
        <p:spPr>
          <a:xfrm>
            <a:off x="0" y="0"/>
            <a:ext cx="130016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6" name="Rectangle à coins arrondis 1">
            <a:extLst>
              <a:ext uri="{FF2B5EF4-FFF2-40B4-BE49-F238E27FC236}">
                <a16:creationId xmlns:a16="http://schemas.microsoft.com/office/drawing/2014/main" id="{2D57D47C-8D97-4C40-BAEA-636EB4780C4E}"/>
              </a:ext>
            </a:extLst>
          </p:cNvPr>
          <p:cNvSpPr/>
          <p:nvPr/>
        </p:nvSpPr>
        <p:spPr>
          <a:xfrm>
            <a:off x="571251" y="465138"/>
            <a:ext cx="8309561" cy="694841"/>
          </a:xfrm>
          <a:prstGeom prst="roundRect">
            <a:avLst>
              <a:gd name="adj" fmla="val 23574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fr-CH" sz="12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2" name="Rectangle à coins arrondis 1">
            <a:extLst>
              <a:ext uri="{FF2B5EF4-FFF2-40B4-BE49-F238E27FC236}">
                <a16:creationId xmlns:a16="http://schemas.microsoft.com/office/drawing/2014/main" id="{C8C01440-12F1-4737-B70C-0CD04D1A0CA2}"/>
              </a:ext>
            </a:extLst>
          </p:cNvPr>
          <p:cNvSpPr/>
          <p:nvPr/>
        </p:nvSpPr>
        <p:spPr>
          <a:xfrm>
            <a:off x="571251" y="1270901"/>
            <a:ext cx="2635632" cy="3768106"/>
          </a:xfrm>
          <a:prstGeom prst="roundRect">
            <a:avLst>
              <a:gd name="adj" fmla="val 7727"/>
            </a:avLst>
          </a:prstGeom>
          <a:solidFill>
            <a:srgbClr val="70AD47"/>
          </a:solidFill>
          <a:ln>
            <a:solidFill>
              <a:srgbClr val="008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A: </a:t>
            </a:r>
            <a:r>
              <a:rPr lang="fr-CH" sz="1200" b="1" dirty="0" err="1">
                <a:solidFill>
                  <a:schemeClr val="bg1"/>
                </a:solidFill>
                <a:latin typeface="Calibri" panose="020F0502020204030204"/>
              </a:rPr>
              <a:t>Optics</a:t>
            </a:r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 and </a:t>
            </a:r>
            <a:r>
              <a:rPr lang="fr-CH" sz="1200" b="1" dirty="0" err="1">
                <a:solidFill>
                  <a:schemeClr val="bg1"/>
                </a:solidFill>
                <a:latin typeface="Calibri" panose="020F0502020204030204"/>
              </a:rPr>
              <a:t>photonics</a:t>
            </a:r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3" name="Rectangle à coins arrondis 1">
            <a:extLst>
              <a:ext uri="{FF2B5EF4-FFF2-40B4-BE49-F238E27FC236}">
                <a16:creationId xmlns:a16="http://schemas.microsoft.com/office/drawing/2014/main" id="{60A9C3D9-863C-4EC3-AF58-46F12B9D8DD4}"/>
              </a:ext>
            </a:extLst>
          </p:cNvPr>
          <p:cNvSpPr/>
          <p:nvPr/>
        </p:nvSpPr>
        <p:spPr>
          <a:xfrm>
            <a:off x="3321489" y="1270462"/>
            <a:ext cx="2713790" cy="3768106"/>
          </a:xfrm>
          <a:prstGeom prst="roundRect">
            <a:avLst>
              <a:gd name="adj" fmla="val 7727"/>
            </a:avLst>
          </a:prstGeom>
          <a:solidFill>
            <a:srgbClr val="48BBC2"/>
          </a:solidFill>
          <a:ln>
            <a:solidFill>
              <a:srgbClr val="008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B: Micro &amp; </a:t>
            </a:r>
            <a:r>
              <a:rPr lang="fr-CH" sz="1200" b="1" dirty="0" err="1">
                <a:solidFill>
                  <a:schemeClr val="bg1"/>
                </a:solidFill>
                <a:latin typeface="Calibri" panose="020F0502020204030204"/>
              </a:rPr>
              <a:t>Nanosystems</a:t>
            </a:r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4" name="Rectangle à coins arrondis 1">
            <a:extLst>
              <a:ext uri="{FF2B5EF4-FFF2-40B4-BE49-F238E27FC236}">
                <a16:creationId xmlns:a16="http://schemas.microsoft.com/office/drawing/2014/main" id="{CD591658-4145-4270-8301-8C1B23E1C76D}"/>
              </a:ext>
            </a:extLst>
          </p:cNvPr>
          <p:cNvSpPr/>
          <p:nvPr/>
        </p:nvSpPr>
        <p:spPr>
          <a:xfrm>
            <a:off x="6144800" y="1266302"/>
            <a:ext cx="2713790" cy="3768106"/>
          </a:xfrm>
          <a:prstGeom prst="roundRect">
            <a:avLst>
              <a:gd name="adj" fmla="val 7727"/>
            </a:avLst>
          </a:prstGeom>
          <a:solidFill>
            <a:srgbClr val="00748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C: Advanced Production and Fabrication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1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906" y="48192"/>
            <a:ext cx="8070311" cy="529368"/>
          </a:xfrm>
        </p:spPr>
        <p:txBody>
          <a:bodyPr>
            <a:normAutofit/>
          </a:bodyPr>
          <a:lstStyle/>
          <a:p>
            <a:r>
              <a:rPr lang="fr-CH" sz="2400" dirty="0"/>
              <a:t>Orientations - Master </a:t>
            </a:r>
            <a:r>
              <a:rPr lang="fr-CH" sz="2400" dirty="0" err="1"/>
              <a:t>Microengineering</a:t>
            </a:r>
            <a:endParaRPr lang="fr-FR" sz="2400" dirty="0"/>
          </a:p>
        </p:txBody>
      </p:sp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à coins arrondis 59">
            <a:extLst>
              <a:ext uri="{FF2B5EF4-FFF2-40B4-BE49-F238E27FC236}">
                <a16:creationId xmlns:a16="http://schemas.microsoft.com/office/drawing/2014/main" id="{D0654CF6-E94C-4B1B-A67A-184F76927163}"/>
              </a:ext>
            </a:extLst>
          </p:cNvPr>
          <p:cNvSpPr/>
          <p:nvPr/>
        </p:nvSpPr>
        <p:spPr>
          <a:xfrm rot="16200000">
            <a:off x="-135774" y="498917"/>
            <a:ext cx="739870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 1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à coins arrondis 48">
            <a:extLst>
              <a:ext uri="{FF2B5EF4-FFF2-40B4-BE49-F238E27FC236}">
                <a16:creationId xmlns:a16="http://schemas.microsoft.com/office/drawing/2014/main" id="{78029FF8-4564-4287-84F0-1EE30E618C5D}"/>
              </a:ext>
            </a:extLst>
          </p:cNvPr>
          <p:cNvSpPr/>
          <p:nvPr/>
        </p:nvSpPr>
        <p:spPr>
          <a:xfrm>
            <a:off x="643659" y="516820"/>
            <a:ext cx="3598008" cy="5293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Products Design and System Engineering </a:t>
            </a:r>
          </a:p>
        </p:txBody>
      </p:sp>
      <p:sp>
        <p:nvSpPr>
          <p:cNvPr id="53" name="Rectangle à coins arrondis 48">
            <a:extLst>
              <a:ext uri="{FF2B5EF4-FFF2-40B4-BE49-F238E27FC236}">
                <a16:creationId xmlns:a16="http://schemas.microsoft.com/office/drawing/2014/main" id="{4EE77BB0-9FCF-4B8F-BDF0-174FB299696A}"/>
              </a:ext>
            </a:extLst>
          </p:cNvPr>
          <p:cNvSpPr/>
          <p:nvPr/>
        </p:nvSpPr>
        <p:spPr>
          <a:xfrm>
            <a:off x="6606235" y="555565"/>
            <a:ext cx="1981159" cy="497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Semester project 1</a:t>
            </a:r>
          </a:p>
        </p:txBody>
      </p:sp>
      <p:sp>
        <p:nvSpPr>
          <p:cNvPr id="54" name="Rectangle à coins arrondis 48">
            <a:extLst>
              <a:ext uri="{FF2B5EF4-FFF2-40B4-BE49-F238E27FC236}">
                <a16:creationId xmlns:a16="http://schemas.microsoft.com/office/drawing/2014/main" id="{39D54DE0-B28F-4B94-AA2D-143A214F1DCC}"/>
              </a:ext>
            </a:extLst>
          </p:cNvPr>
          <p:cNvSpPr/>
          <p:nvPr/>
        </p:nvSpPr>
        <p:spPr>
          <a:xfrm>
            <a:off x="4387101" y="892823"/>
            <a:ext cx="1981159" cy="1605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SHS</a:t>
            </a:r>
          </a:p>
        </p:txBody>
      </p:sp>
      <p:sp>
        <p:nvSpPr>
          <p:cNvPr id="37" name="Rectangle à coins arrondis 48">
            <a:extLst>
              <a:ext uri="{FF2B5EF4-FFF2-40B4-BE49-F238E27FC236}">
                <a16:creationId xmlns:a16="http://schemas.microsoft.com/office/drawing/2014/main" id="{826CB7B1-A7B3-4F4C-B605-6CC2C08AD907}"/>
              </a:ext>
            </a:extLst>
          </p:cNvPr>
          <p:cNvSpPr/>
          <p:nvPr/>
        </p:nvSpPr>
        <p:spPr>
          <a:xfrm>
            <a:off x="4891749" y="2214706"/>
            <a:ext cx="2598442" cy="2955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Smart sensors for IOT</a:t>
            </a:r>
          </a:p>
        </p:txBody>
      </p:sp>
      <p:sp>
        <p:nvSpPr>
          <p:cNvPr id="42" name="Rectangle à coins arrondis 48">
            <a:extLst>
              <a:ext uri="{FF2B5EF4-FFF2-40B4-BE49-F238E27FC236}">
                <a16:creationId xmlns:a16="http://schemas.microsoft.com/office/drawing/2014/main" id="{49B9DBFD-1970-4AB9-A89A-E2543287660D}"/>
              </a:ext>
            </a:extLst>
          </p:cNvPr>
          <p:cNvSpPr/>
          <p:nvPr/>
        </p:nvSpPr>
        <p:spPr>
          <a:xfrm>
            <a:off x="6399480" y="3380611"/>
            <a:ext cx="2261992" cy="311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Applied and industrial robotics</a:t>
            </a:r>
          </a:p>
        </p:txBody>
      </p:sp>
      <p:sp>
        <p:nvSpPr>
          <p:cNvPr id="60" name="Rectangle à coins arrondis 48">
            <a:extLst>
              <a:ext uri="{FF2B5EF4-FFF2-40B4-BE49-F238E27FC236}">
                <a16:creationId xmlns:a16="http://schemas.microsoft.com/office/drawing/2014/main" id="{7EBE304F-3A19-42C2-907D-37CB4820A697}"/>
              </a:ext>
            </a:extLst>
          </p:cNvPr>
          <p:cNvSpPr/>
          <p:nvPr/>
        </p:nvSpPr>
        <p:spPr>
          <a:xfrm>
            <a:off x="728406" y="1619824"/>
            <a:ext cx="2261992" cy="3448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Computational optical imaging</a:t>
            </a:r>
          </a:p>
        </p:txBody>
      </p:sp>
      <p:sp>
        <p:nvSpPr>
          <p:cNvPr id="61" name="Rectangle à coins arrondis 48">
            <a:extLst>
              <a:ext uri="{FF2B5EF4-FFF2-40B4-BE49-F238E27FC236}">
                <a16:creationId xmlns:a16="http://schemas.microsoft.com/office/drawing/2014/main" id="{D0F57BCF-10D1-4A86-8C99-08217366DC96}"/>
              </a:ext>
            </a:extLst>
          </p:cNvPr>
          <p:cNvSpPr/>
          <p:nvPr/>
        </p:nvSpPr>
        <p:spPr>
          <a:xfrm>
            <a:off x="6370699" y="1766042"/>
            <a:ext cx="2261992" cy="3923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Introduction to additive manufacturing</a:t>
            </a:r>
          </a:p>
        </p:txBody>
      </p:sp>
      <p:sp>
        <p:nvSpPr>
          <p:cNvPr id="62" name="Rectangle à coins arrondis 48">
            <a:extLst>
              <a:ext uri="{FF2B5EF4-FFF2-40B4-BE49-F238E27FC236}">
                <a16:creationId xmlns:a16="http://schemas.microsoft.com/office/drawing/2014/main" id="{6E7C069E-57DA-431B-9C0B-977DA6EC5537}"/>
              </a:ext>
            </a:extLst>
          </p:cNvPr>
          <p:cNvSpPr/>
          <p:nvPr/>
        </p:nvSpPr>
        <p:spPr>
          <a:xfrm>
            <a:off x="1859402" y="4670416"/>
            <a:ext cx="2527699" cy="3288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Laser fundamentals and applications for engineers</a:t>
            </a:r>
            <a:endParaRPr lang="fr-CH" sz="1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63" name="Rectangle à coins arrondis 48">
            <a:extLst>
              <a:ext uri="{FF2B5EF4-FFF2-40B4-BE49-F238E27FC236}">
                <a16:creationId xmlns:a16="http://schemas.microsoft.com/office/drawing/2014/main" id="{793EC6D8-DCA5-44F3-8A00-9B8B8DE13A8F}"/>
              </a:ext>
            </a:extLst>
          </p:cNvPr>
          <p:cNvSpPr/>
          <p:nvPr/>
        </p:nvSpPr>
        <p:spPr>
          <a:xfrm>
            <a:off x="6406011" y="3734032"/>
            <a:ext cx="2261992" cy="3251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Manufacturing systems and supply chain dynamics </a:t>
            </a:r>
          </a:p>
        </p:txBody>
      </p:sp>
      <p:sp>
        <p:nvSpPr>
          <p:cNvPr id="64" name="Rectangle à coins arrondis 48">
            <a:extLst>
              <a:ext uri="{FF2B5EF4-FFF2-40B4-BE49-F238E27FC236}">
                <a16:creationId xmlns:a16="http://schemas.microsoft.com/office/drawing/2014/main" id="{D7FE3BC8-2C70-416C-8587-4BCC4424D27B}"/>
              </a:ext>
            </a:extLst>
          </p:cNvPr>
          <p:cNvSpPr/>
          <p:nvPr/>
        </p:nvSpPr>
        <p:spPr>
          <a:xfrm>
            <a:off x="4891749" y="2862624"/>
            <a:ext cx="2598442" cy="3434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Material processing with intelligent systems</a:t>
            </a:r>
          </a:p>
        </p:txBody>
      </p:sp>
      <p:sp>
        <p:nvSpPr>
          <p:cNvPr id="65" name="Rectangle à coins arrondis 48">
            <a:extLst>
              <a:ext uri="{FF2B5EF4-FFF2-40B4-BE49-F238E27FC236}">
                <a16:creationId xmlns:a16="http://schemas.microsoft.com/office/drawing/2014/main" id="{5E8FB984-CE5F-47FC-B041-3783311EEB35}"/>
              </a:ext>
            </a:extLst>
          </p:cNvPr>
          <p:cNvSpPr/>
          <p:nvPr/>
        </p:nvSpPr>
        <p:spPr>
          <a:xfrm>
            <a:off x="1889067" y="3910742"/>
            <a:ext cx="2502849" cy="2053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Metrology</a:t>
            </a:r>
            <a:endParaRPr lang="en-GB" sz="1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66" name="Rectangle à coins arrondis 48">
            <a:extLst>
              <a:ext uri="{FF2B5EF4-FFF2-40B4-BE49-F238E27FC236}">
                <a16:creationId xmlns:a16="http://schemas.microsoft.com/office/drawing/2014/main" id="{A6A3639B-7820-40EA-8F58-A823B5BE3F6D}"/>
              </a:ext>
            </a:extLst>
          </p:cNvPr>
          <p:cNvSpPr/>
          <p:nvPr/>
        </p:nvSpPr>
        <p:spPr>
          <a:xfrm>
            <a:off x="1894221" y="4151752"/>
            <a:ext cx="2502849" cy="2053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Nanotechnology </a:t>
            </a:r>
          </a:p>
        </p:txBody>
      </p:sp>
      <p:sp>
        <p:nvSpPr>
          <p:cNvPr id="67" name="Rectangle à coins arrondis 48">
            <a:extLst>
              <a:ext uri="{FF2B5EF4-FFF2-40B4-BE49-F238E27FC236}">
                <a16:creationId xmlns:a16="http://schemas.microsoft.com/office/drawing/2014/main" id="{529554B4-BD7A-4650-9648-0968377F4B87}"/>
              </a:ext>
            </a:extLst>
          </p:cNvPr>
          <p:cNvSpPr/>
          <p:nvPr/>
        </p:nvSpPr>
        <p:spPr>
          <a:xfrm>
            <a:off x="1867372" y="2779292"/>
            <a:ext cx="2502849" cy="2910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Optical detectors </a:t>
            </a:r>
          </a:p>
        </p:txBody>
      </p:sp>
      <p:sp>
        <p:nvSpPr>
          <p:cNvPr id="68" name="Rectangle à coins arrondis 48">
            <a:extLst>
              <a:ext uri="{FF2B5EF4-FFF2-40B4-BE49-F238E27FC236}">
                <a16:creationId xmlns:a16="http://schemas.microsoft.com/office/drawing/2014/main" id="{271E0C0F-F751-46BE-B5A4-9C621E0E9B85}"/>
              </a:ext>
            </a:extLst>
          </p:cNvPr>
          <p:cNvSpPr/>
          <p:nvPr/>
        </p:nvSpPr>
        <p:spPr>
          <a:xfrm>
            <a:off x="3502500" y="1619824"/>
            <a:ext cx="2261992" cy="4096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Scaling laws in micro- and </a:t>
            </a:r>
            <a:r>
              <a:rPr lang="en-GB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nanosystems</a:t>
            </a:r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9" name="Rectangle à coins arrondis 48">
            <a:extLst>
              <a:ext uri="{FF2B5EF4-FFF2-40B4-BE49-F238E27FC236}">
                <a16:creationId xmlns:a16="http://schemas.microsoft.com/office/drawing/2014/main" id="{528CCF83-E558-48C7-9D1E-6A125A7589EF}"/>
              </a:ext>
            </a:extLst>
          </p:cNvPr>
          <p:cNvSpPr/>
          <p:nvPr/>
        </p:nvSpPr>
        <p:spPr>
          <a:xfrm>
            <a:off x="728406" y="2018569"/>
            <a:ext cx="2261992" cy="3448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Selected topics in advanced optics</a:t>
            </a:r>
          </a:p>
        </p:txBody>
      </p:sp>
      <p:sp>
        <p:nvSpPr>
          <p:cNvPr id="70" name="Rectangle à coins arrondis 48">
            <a:extLst>
              <a:ext uri="{FF2B5EF4-FFF2-40B4-BE49-F238E27FC236}">
                <a16:creationId xmlns:a16="http://schemas.microsoft.com/office/drawing/2014/main" id="{1278831F-AD98-41CA-AEF5-67EEA954DF55}"/>
              </a:ext>
            </a:extLst>
          </p:cNvPr>
          <p:cNvSpPr/>
          <p:nvPr/>
        </p:nvSpPr>
        <p:spPr>
          <a:xfrm>
            <a:off x="3502500" y="3361457"/>
            <a:ext cx="2261992" cy="2427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Advanced MEMS &amp; microsystems 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F3E39BF7-9921-467C-B339-EF036C88014D}"/>
              </a:ext>
            </a:extLst>
          </p:cNvPr>
          <p:cNvCxnSpPr>
            <a:cxnSpLocks/>
          </p:cNvCxnSpPr>
          <p:nvPr/>
        </p:nvCxnSpPr>
        <p:spPr>
          <a:xfrm flipV="1">
            <a:off x="544060" y="3277742"/>
            <a:ext cx="8314530" cy="55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à coins arrondis 55">
            <a:extLst>
              <a:ext uri="{FF2B5EF4-FFF2-40B4-BE49-F238E27FC236}">
                <a16:creationId xmlns:a16="http://schemas.microsoft.com/office/drawing/2014/main" id="{594C151F-41BC-4ACE-B037-77A53FF7A109}"/>
              </a:ext>
            </a:extLst>
          </p:cNvPr>
          <p:cNvSpPr/>
          <p:nvPr/>
        </p:nvSpPr>
        <p:spPr>
          <a:xfrm>
            <a:off x="1882475" y="4402561"/>
            <a:ext cx="5712055" cy="212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Fundamentals and </a:t>
            </a:r>
            <a:r>
              <a:rPr lang="fr-FR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processes</a:t>
            </a:r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of PV </a:t>
            </a:r>
            <a:r>
              <a:rPr lang="fr-FR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devices</a:t>
            </a:r>
            <a:endParaRPr lang="fr-FR" sz="1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73" name="Rectangle à coins arrondis 87">
            <a:extLst>
              <a:ext uri="{FF2B5EF4-FFF2-40B4-BE49-F238E27FC236}">
                <a16:creationId xmlns:a16="http://schemas.microsoft.com/office/drawing/2014/main" id="{9A8F3DA4-3C9B-487C-9EBA-B91C397CE58E}"/>
              </a:ext>
            </a:extLst>
          </p:cNvPr>
          <p:cNvSpPr/>
          <p:nvPr/>
        </p:nvSpPr>
        <p:spPr>
          <a:xfrm>
            <a:off x="4891749" y="2561038"/>
            <a:ext cx="2598442" cy="262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Micro/ </a:t>
            </a:r>
            <a:r>
              <a:rPr lang="fr-FR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nanomechanical</a:t>
            </a:r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devices</a:t>
            </a:r>
            <a:endParaRPr lang="fr-FR" sz="11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74" name="Rectangle à coins arrondis 96">
            <a:extLst>
              <a:ext uri="{FF2B5EF4-FFF2-40B4-BE49-F238E27FC236}">
                <a16:creationId xmlns:a16="http://schemas.microsoft.com/office/drawing/2014/main" id="{F110862B-7ECE-4A8B-AA7A-156D6DB0D232}"/>
              </a:ext>
            </a:extLst>
          </p:cNvPr>
          <p:cNvSpPr/>
          <p:nvPr/>
        </p:nvSpPr>
        <p:spPr>
          <a:xfrm>
            <a:off x="724859" y="2410389"/>
            <a:ext cx="2285026" cy="2967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Optical design </a:t>
            </a:r>
            <a:r>
              <a:rPr lang="fr-FR" sz="1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with</a:t>
            </a:r>
            <a:r>
              <a:rPr lang="fr-F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Zemax</a:t>
            </a:r>
          </a:p>
        </p:txBody>
      </p:sp>
      <p:sp>
        <p:nvSpPr>
          <p:cNvPr id="94" name="Rectangle à coins arrondis 59">
            <a:extLst>
              <a:ext uri="{FF2B5EF4-FFF2-40B4-BE49-F238E27FC236}">
                <a16:creationId xmlns:a16="http://schemas.microsoft.com/office/drawing/2014/main" id="{2F80C83D-F405-49FB-B8E1-21138D5436D5}"/>
              </a:ext>
            </a:extLst>
          </p:cNvPr>
          <p:cNvSpPr/>
          <p:nvPr/>
        </p:nvSpPr>
        <p:spPr>
          <a:xfrm rot="16200000">
            <a:off x="-331059" y="1829067"/>
            <a:ext cx="1257103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1: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à coins arrondis 59">
            <a:extLst>
              <a:ext uri="{FF2B5EF4-FFF2-40B4-BE49-F238E27FC236}">
                <a16:creationId xmlns:a16="http://schemas.microsoft.com/office/drawing/2014/main" id="{8B0D7B86-8FB8-488C-AC56-45EEB2438527}"/>
              </a:ext>
            </a:extLst>
          </p:cNvPr>
          <p:cNvSpPr/>
          <p:nvPr/>
        </p:nvSpPr>
        <p:spPr>
          <a:xfrm rot="16200000">
            <a:off x="-399841" y="3815995"/>
            <a:ext cx="1395110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1: Spring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à coins arrondis 48">
            <a:extLst>
              <a:ext uri="{FF2B5EF4-FFF2-40B4-BE49-F238E27FC236}">
                <a16:creationId xmlns:a16="http://schemas.microsoft.com/office/drawing/2014/main" id="{E1097A66-B47D-4305-99B7-CC6C6A0CC234}"/>
              </a:ext>
            </a:extLst>
          </p:cNvPr>
          <p:cNvSpPr/>
          <p:nvPr/>
        </p:nvSpPr>
        <p:spPr>
          <a:xfrm>
            <a:off x="4387101" y="541067"/>
            <a:ext cx="1981159" cy="3072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learning I</a:t>
            </a:r>
          </a:p>
        </p:txBody>
      </p:sp>
      <p:sp>
        <p:nvSpPr>
          <p:cNvPr id="40" name="Rectangle à coins arrondis 48">
            <a:extLst>
              <a:ext uri="{FF2B5EF4-FFF2-40B4-BE49-F238E27FC236}">
                <a16:creationId xmlns:a16="http://schemas.microsoft.com/office/drawing/2014/main" id="{D14E1880-7909-41DC-BCB5-E2EB39B653AB}"/>
              </a:ext>
            </a:extLst>
          </p:cNvPr>
          <p:cNvSpPr/>
          <p:nvPr/>
        </p:nvSpPr>
        <p:spPr>
          <a:xfrm>
            <a:off x="3502500" y="3647559"/>
            <a:ext cx="2248855" cy="212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Nanoscale heat transfer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A55ED1F-7BB1-4D3D-95E4-5A3CC61F348E}"/>
              </a:ext>
            </a:extLst>
          </p:cNvPr>
          <p:cNvSpPr/>
          <p:nvPr/>
        </p:nvSpPr>
        <p:spPr>
          <a:xfrm rot="20348777">
            <a:off x="3058399" y="2894952"/>
            <a:ext cx="2870271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15 ECTS to </a:t>
            </a:r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Group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113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7B91CA0-419B-4628-93E6-515B84CFDF6F}"/>
              </a:ext>
            </a:extLst>
          </p:cNvPr>
          <p:cNvSpPr/>
          <p:nvPr/>
        </p:nvSpPr>
        <p:spPr>
          <a:xfrm>
            <a:off x="0" y="0"/>
            <a:ext cx="130016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3" name="Rectangle à coins arrondis 62"/>
          <p:cNvSpPr/>
          <p:nvPr/>
        </p:nvSpPr>
        <p:spPr>
          <a:xfrm>
            <a:off x="6053053" y="450743"/>
            <a:ext cx="2707072" cy="3550200"/>
          </a:xfrm>
          <a:prstGeom prst="roundRect">
            <a:avLst>
              <a:gd name="adj" fmla="val 4349"/>
            </a:avLst>
          </a:prstGeom>
          <a:solidFill>
            <a:srgbClr val="00748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C: Advanced Production and Fabrication Techniques</a:t>
            </a: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503716" y="450742"/>
            <a:ext cx="2588126" cy="3550200"/>
          </a:xfrm>
          <a:prstGeom prst="roundRect">
            <a:avLst>
              <a:gd name="adj" fmla="val 3973"/>
            </a:avLst>
          </a:prstGeom>
          <a:solidFill>
            <a:srgbClr val="70AD47"/>
          </a:solidFill>
          <a:ln>
            <a:solidFill>
              <a:srgbClr val="008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A: </a:t>
            </a:r>
            <a:r>
              <a:rPr lang="fr-CH" sz="1200" b="1" dirty="0" err="1">
                <a:solidFill>
                  <a:schemeClr val="bg1"/>
                </a:solidFill>
                <a:latin typeface="Calibri" panose="020F0502020204030204"/>
              </a:rPr>
              <a:t>Optics</a:t>
            </a:r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 et Photonics</a:t>
            </a: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264878" y="450743"/>
            <a:ext cx="2649588" cy="3550200"/>
          </a:xfrm>
          <a:prstGeom prst="roundRect">
            <a:avLst>
              <a:gd name="adj" fmla="val 4707"/>
            </a:avLst>
          </a:prstGeom>
          <a:solidFill>
            <a:srgbClr val="48BBC2"/>
          </a:solidFill>
          <a:ln>
            <a:solidFill>
              <a:srgbClr val="008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B: Micro et </a:t>
            </a:r>
            <a:r>
              <a:rPr lang="fr-CH" sz="1200" b="1" dirty="0" err="1">
                <a:solidFill>
                  <a:schemeClr val="bg1"/>
                </a:solidFill>
                <a:latin typeface="Calibri" panose="020F0502020204030204"/>
              </a:rPr>
              <a:t>Nanosystems</a:t>
            </a:r>
            <a:r>
              <a:rPr lang="fr-CH" sz="12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fr-CH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5" name="Rectangle à coins arrondis 44"/>
          <p:cNvSpPr/>
          <p:nvPr/>
        </p:nvSpPr>
        <p:spPr>
          <a:xfrm rot="16200000">
            <a:off x="-738139" y="668145"/>
            <a:ext cx="2033273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2 :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à coins arrondis 45"/>
          <p:cNvSpPr/>
          <p:nvPr/>
        </p:nvSpPr>
        <p:spPr>
          <a:xfrm rot="16200000">
            <a:off x="-669940" y="2752702"/>
            <a:ext cx="1898723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2 : Spring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175CB-733E-433D-BF2D-476C14022B8F}"/>
              </a:ext>
            </a:extLst>
          </p:cNvPr>
          <p:cNvSpPr/>
          <p:nvPr/>
        </p:nvSpPr>
        <p:spPr>
          <a:xfrm>
            <a:off x="503716" y="4059365"/>
            <a:ext cx="8259307" cy="1057890"/>
          </a:xfrm>
          <a:prstGeom prst="roundRect">
            <a:avLst>
              <a:gd name="adj" fmla="val 1106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numCol="4" rtlCol="0" anchor="t" anchorCtr="0"/>
          <a:lstStyle/>
          <a:p>
            <a:pPr lvl="0" algn="ctr">
              <a:defRPr/>
            </a:pPr>
            <a:r>
              <a:rPr lang="en-GB" sz="8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AI / ML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Software architecture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learning II</a:t>
            </a:r>
            <a:endParaRPr lang="fr-CH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learning programming: 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Distributed intelligent systems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Model predictive control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Advanced control systems</a:t>
            </a:r>
          </a:p>
          <a:p>
            <a:pPr lvl="0" algn="ctr">
              <a:defRPr/>
            </a:pPr>
            <a:endParaRPr lang="en-GB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GB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GB" sz="8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Signals &amp; Bio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Image processing I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Image processing II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Bio-image informatic,  Audio</a:t>
            </a:r>
          </a:p>
          <a:p>
            <a:pPr lvl="0" algn="ctr">
              <a:defRPr/>
            </a:pPr>
            <a:r>
              <a:rPr lang="fr-F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Neural signal and signal </a:t>
            </a: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processing</a:t>
            </a:r>
            <a:endParaRPr lang="fr-FR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Translational</a:t>
            </a:r>
            <a:r>
              <a:rPr lang="fr-F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neuroengineering</a:t>
            </a:r>
            <a:endParaRPr lang="fr-FR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Applied</a:t>
            </a:r>
            <a:r>
              <a:rPr lang="fr-F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biomedical</a:t>
            </a:r>
            <a:r>
              <a:rPr lang="fr-F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signal </a:t>
            </a: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processing</a:t>
            </a:r>
            <a:endParaRPr lang="fr-FR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fr-F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Introduction to </a:t>
            </a:r>
            <a:r>
              <a:rPr lang="fr-FR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Bioengineering</a:t>
            </a:r>
            <a:endParaRPr lang="fr-FR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GB" sz="800" b="1" u="sng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GB" sz="8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Embedded systems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 engineering</a:t>
            </a:r>
          </a:p>
          <a:p>
            <a:pPr lvl="0" algn="ctr">
              <a:defRPr/>
            </a:pP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Lab on app development for tablets and smartphones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Management de </a:t>
            </a:r>
            <a:r>
              <a:rPr lang="en-GB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projet</a:t>
            </a: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et analyse du </a:t>
            </a:r>
            <a:r>
              <a:rPr lang="en-GB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risque</a:t>
            </a:r>
            <a:endParaRPr lang="en-GB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Space mission design and operations</a:t>
            </a:r>
          </a:p>
          <a:p>
            <a:pPr lvl="0" algn="ctr">
              <a:defRPr/>
            </a:pPr>
            <a:endParaRPr lang="en-GB" sz="800" b="1" u="sng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GB" sz="800" b="1" u="sng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GB" sz="8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Robotics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Basics of mobile robotics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Legged robots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Aerial robotics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Evolutionary robotics</a:t>
            </a:r>
          </a:p>
          <a:p>
            <a:pPr lvl="0" algn="ctr">
              <a:defRPr/>
            </a:pPr>
            <a:r>
              <a:rPr lang="en-GB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Intercultural presentation skills</a:t>
            </a:r>
          </a:p>
          <a:p>
            <a:pPr algn="ctr"/>
            <a:endParaRPr lang="en-GB" sz="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25" name="Rectangle à coins arrondis 45">
            <a:extLst>
              <a:ext uri="{FF2B5EF4-FFF2-40B4-BE49-F238E27FC236}">
                <a16:creationId xmlns:a16="http://schemas.microsoft.com/office/drawing/2014/main" id="{632CBC86-11A8-47BF-BCE5-BA148A219BED}"/>
              </a:ext>
            </a:extLst>
          </p:cNvPr>
          <p:cNvSpPr/>
          <p:nvPr/>
        </p:nvSpPr>
        <p:spPr>
          <a:xfrm rot="16200000">
            <a:off x="-193650" y="4257187"/>
            <a:ext cx="887725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And more …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re 6">
            <a:extLst>
              <a:ext uri="{FF2B5EF4-FFF2-40B4-BE49-F238E27FC236}">
                <a16:creationId xmlns:a16="http://schemas.microsoft.com/office/drawing/2014/main" id="{074A09E8-BEAB-45C9-AECC-3587B068E5A5}"/>
              </a:ext>
            </a:extLst>
          </p:cNvPr>
          <p:cNvSpPr txBox="1">
            <a:spLocks/>
          </p:cNvSpPr>
          <p:nvPr/>
        </p:nvSpPr>
        <p:spPr>
          <a:xfrm>
            <a:off x="-47500" y="-5426"/>
            <a:ext cx="8070311" cy="5293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CH" sz="2400" dirty="0"/>
              <a:t>Orientations - Master </a:t>
            </a:r>
            <a:r>
              <a:rPr lang="fr-CH" sz="2400" dirty="0" err="1"/>
              <a:t>Microengineering</a:t>
            </a:r>
            <a:endParaRPr lang="fr-FR" sz="2400" dirty="0"/>
          </a:p>
        </p:txBody>
      </p:sp>
      <p:sp>
        <p:nvSpPr>
          <p:cNvPr id="64" name="Rectangle à coins arrondis 46">
            <a:extLst>
              <a:ext uri="{FF2B5EF4-FFF2-40B4-BE49-F238E27FC236}">
                <a16:creationId xmlns:a16="http://schemas.microsoft.com/office/drawing/2014/main" id="{E7C03439-A092-4DE7-A4F6-2F9B87FB8843}"/>
              </a:ext>
            </a:extLst>
          </p:cNvPr>
          <p:cNvSpPr/>
          <p:nvPr/>
        </p:nvSpPr>
        <p:spPr>
          <a:xfrm>
            <a:off x="5099219" y="1182430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MEMS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</a:p>
        </p:txBody>
      </p:sp>
      <p:sp>
        <p:nvSpPr>
          <p:cNvPr id="67" name="Rectangle à coins arrondis 47">
            <a:extLst>
              <a:ext uri="{FF2B5EF4-FFF2-40B4-BE49-F238E27FC236}">
                <a16:creationId xmlns:a16="http://schemas.microsoft.com/office/drawing/2014/main" id="{A33FF7CE-95E0-4D70-9FB0-8F4FA257E0FB}"/>
              </a:ext>
            </a:extLst>
          </p:cNvPr>
          <p:cNvSpPr/>
          <p:nvPr/>
        </p:nvSpPr>
        <p:spPr>
          <a:xfrm>
            <a:off x="5156411" y="3493036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MEMS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9E39CCA-0988-4D31-85BA-4805FF900DEF}"/>
              </a:ext>
            </a:extLst>
          </p:cNvPr>
          <p:cNvCxnSpPr>
            <a:cxnSpLocks/>
          </p:cNvCxnSpPr>
          <p:nvPr/>
        </p:nvCxnSpPr>
        <p:spPr>
          <a:xfrm flipV="1">
            <a:off x="476104" y="2192689"/>
            <a:ext cx="8314530" cy="55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à coins arrondis 54">
            <a:extLst>
              <a:ext uri="{FF2B5EF4-FFF2-40B4-BE49-F238E27FC236}">
                <a16:creationId xmlns:a16="http://schemas.microsoft.com/office/drawing/2014/main" id="{4B4D8B9E-D777-4730-8FEB-E35D5170667A}"/>
              </a:ext>
            </a:extLst>
          </p:cNvPr>
          <p:cNvSpPr/>
          <p:nvPr/>
        </p:nvSpPr>
        <p:spPr>
          <a:xfrm>
            <a:off x="4014091" y="1563103"/>
            <a:ext cx="1047728" cy="1993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interfaces</a:t>
            </a:r>
          </a:p>
        </p:txBody>
      </p:sp>
      <p:sp>
        <p:nvSpPr>
          <p:cNvPr id="72" name="Rectangle à coins arrondis 57">
            <a:extLst>
              <a:ext uri="{FF2B5EF4-FFF2-40B4-BE49-F238E27FC236}">
                <a16:creationId xmlns:a16="http://schemas.microsoft.com/office/drawing/2014/main" id="{0F5E0BCC-70CF-4F32-90A4-86127A58528A}"/>
              </a:ext>
            </a:extLst>
          </p:cNvPr>
          <p:cNvSpPr/>
          <p:nvPr/>
        </p:nvSpPr>
        <p:spPr>
          <a:xfrm>
            <a:off x="5166417" y="2670612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area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à coins arrondis 79">
            <a:extLst>
              <a:ext uri="{FF2B5EF4-FFF2-40B4-BE49-F238E27FC236}">
                <a16:creationId xmlns:a16="http://schemas.microsoft.com/office/drawing/2014/main" id="{E37138E1-7246-4BC0-9EB4-4225BE0C03D9}"/>
              </a:ext>
            </a:extLst>
          </p:cNvPr>
          <p:cNvSpPr/>
          <p:nvPr/>
        </p:nvSpPr>
        <p:spPr>
          <a:xfrm>
            <a:off x="7749391" y="2666173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microprocessing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à coins arrondis 82">
            <a:extLst>
              <a:ext uri="{FF2B5EF4-FFF2-40B4-BE49-F238E27FC236}">
                <a16:creationId xmlns:a16="http://schemas.microsoft.com/office/drawing/2014/main" id="{5B84D0EF-A69F-48E9-8F60-3ED10FFC421B}"/>
              </a:ext>
            </a:extLst>
          </p:cNvPr>
          <p:cNvSpPr/>
          <p:nvPr/>
        </p:nvSpPr>
        <p:spPr>
          <a:xfrm>
            <a:off x="6745004" y="2232972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additive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technologies</a:t>
            </a:r>
          </a:p>
        </p:txBody>
      </p:sp>
      <p:sp>
        <p:nvSpPr>
          <p:cNvPr id="78" name="Rectangle à coins arrondis 83">
            <a:extLst>
              <a:ext uri="{FF2B5EF4-FFF2-40B4-BE49-F238E27FC236}">
                <a16:creationId xmlns:a16="http://schemas.microsoft.com/office/drawing/2014/main" id="{7E6A4DDB-91AC-4287-B623-C10B9AD87652}"/>
              </a:ext>
            </a:extLst>
          </p:cNvPr>
          <p:cNvSpPr/>
          <p:nvPr/>
        </p:nvSpPr>
        <p:spPr>
          <a:xfrm>
            <a:off x="4004106" y="1177369"/>
            <a:ext cx="1047728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Fundamentals of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biosensors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biochips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à coins arrondis 84">
            <a:extLst>
              <a:ext uri="{FF2B5EF4-FFF2-40B4-BE49-F238E27FC236}">
                <a16:creationId xmlns:a16="http://schemas.microsoft.com/office/drawing/2014/main" id="{522D2B82-1834-4656-95EF-17AE0DAA7A8F}"/>
              </a:ext>
            </a:extLst>
          </p:cNvPr>
          <p:cNvSpPr/>
          <p:nvPr/>
        </p:nvSpPr>
        <p:spPr>
          <a:xfrm>
            <a:off x="4051102" y="2261722"/>
            <a:ext cx="1084805" cy="2591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Bio-nano-chip design</a:t>
            </a:r>
          </a:p>
        </p:txBody>
      </p:sp>
      <p:sp>
        <p:nvSpPr>
          <p:cNvPr id="81" name="Rectangle à coins arrondis 86">
            <a:extLst>
              <a:ext uri="{FF2B5EF4-FFF2-40B4-BE49-F238E27FC236}">
                <a16:creationId xmlns:a16="http://schemas.microsoft.com/office/drawing/2014/main" id="{9D495674-B7D0-4922-ACF6-73804C2824B5}"/>
              </a:ext>
            </a:extLst>
          </p:cNvPr>
          <p:cNvSpPr/>
          <p:nvPr/>
        </p:nvSpPr>
        <p:spPr>
          <a:xfrm>
            <a:off x="2469493" y="829220"/>
            <a:ext cx="1440000" cy="27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Lasers: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modern applications</a:t>
            </a:r>
          </a:p>
        </p:txBody>
      </p:sp>
      <p:sp>
        <p:nvSpPr>
          <p:cNvPr id="82" name="Rectangle à coins arrondis 88">
            <a:extLst>
              <a:ext uri="{FF2B5EF4-FFF2-40B4-BE49-F238E27FC236}">
                <a16:creationId xmlns:a16="http://schemas.microsoft.com/office/drawing/2014/main" id="{0678F976-C7AC-4CD0-ADFD-48EF67D0812E}"/>
              </a:ext>
            </a:extLst>
          </p:cNvPr>
          <p:cNvSpPr/>
          <p:nvPr/>
        </p:nvSpPr>
        <p:spPr>
          <a:xfrm>
            <a:off x="4029586" y="3300830"/>
            <a:ext cx="1083943" cy="234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Nanobiotechnology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biophysics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à coins arrondis 89">
            <a:extLst>
              <a:ext uri="{FF2B5EF4-FFF2-40B4-BE49-F238E27FC236}">
                <a16:creationId xmlns:a16="http://schemas.microsoft.com/office/drawing/2014/main" id="{D83D4E7B-3924-4403-ADC3-4F93E0D156FF}"/>
              </a:ext>
            </a:extLst>
          </p:cNvPr>
          <p:cNvSpPr/>
          <p:nvPr/>
        </p:nvSpPr>
        <p:spPr>
          <a:xfrm>
            <a:off x="567923" y="1347749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Nonlinear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à coins arrondis 90">
            <a:extLst>
              <a:ext uri="{FF2B5EF4-FFF2-40B4-BE49-F238E27FC236}">
                <a16:creationId xmlns:a16="http://schemas.microsoft.com/office/drawing/2014/main" id="{762574EC-244F-446F-A319-76747701AC11}"/>
              </a:ext>
            </a:extLst>
          </p:cNvPr>
          <p:cNvSpPr/>
          <p:nvPr/>
        </p:nvSpPr>
        <p:spPr>
          <a:xfrm>
            <a:off x="1512221" y="1734758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laboratories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à coins arrondis 91">
            <a:extLst>
              <a:ext uri="{FF2B5EF4-FFF2-40B4-BE49-F238E27FC236}">
                <a16:creationId xmlns:a16="http://schemas.microsoft.com/office/drawing/2014/main" id="{C80A7EDB-67E6-449A-A13B-665664AFE752}"/>
              </a:ext>
            </a:extLst>
          </p:cNvPr>
          <p:cNvSpPr/>
          <p:nvPr/>
        </p:nvSpPr>
        <p:spPr>
          <a:xfrm>
            <a:off x="556862" y="2953713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laboratories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Spring</a:t>
            </a:r>
          </a:p>
        </p:txBody>
      </p:sp>
      <p:sp>
        <p:nvSpPr>
          <p:cNvPr id="95" name="Rectangle à coins arrondis 95">
            <a:extLst>
              <a:ext uri="{FF2B5EF4-FFF2-40B4-BE49-F238E27FC236}">
                <a16:creationId xmlns:a16="http://schemas.microsoft.com/office/drawing/2014/main" id="{1F9C94B1-2AA7-41BA-87E1-79BDA756DF57}"/>
              </a:ext>
            </a:extLst>
          </p:cNvPr>
          <p:cNvSpPr/>
          <p:nvPr/>
        </p:nvSpPr>
        <p:spPr>
          <a:xfrm>
            <a:off x="2425796" y="2897977"/>
            <a:ext cx="1440000" cy="250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semiconductor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à coins arrondis 96">
            <a:extLst>
              <a:ext uri="{FF2B5EF4-FFF2-40B4-BE49-F238E27FC236}">
                <a16:creationId xmlns:a16="http://schemas.microsoft.com/office/drawing/2014/main" id="{C8E60A67-30F7-4F38-BB74-926AB306BB64}"/>
              </a:ext>
            </a:extLst>
          </p:cNvPr>
          <p:cNvSpPr/>
          <p:nvPr/>
        </p:nvSpPr>
        <p:spPr>
          <a:xfrm>
            <a:off x="2472807" y="1142055"/>
            <a:ext cx="1440000" cy="27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nanocomputing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à coins arrondis 97">
            <a:extLst>
              <a:ext uri="{FF2B5EF4-FFF2-40B4-BE49-F238E27FC236}">
                <a16:creationId xmlns:a16="http://schemas.microsoft.com/office/drawing/2014/main" id="{F6D4F33B-5D92-42DD-8C11-1475DFEBE8E5}"/>
              </a:ext>
            </a:extLst>
          </p:cNvPr>
          <p:cNvSpPr/>
          <p:nvPr/>
        </p:nvSpPr>
        <p:spPr>
          <a:xfrm>
            <a:off x="4037352" y="3584592"/>
            <a:ext cx="1061867" cy="234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instrumentation</a:t>
            </a:r>
          </a:p>
        </p:txBody>
      </p:sp>
      <p:sp>
        <p:nvSpPr>
          <p:cNvPr id="104" name="Rectangle à coins arrondis 56">
            <a:extLst>
              <a:ext uri="{FF2B5EF4-FFF2-40B4-BE49-F238E27FC236}">
                <a16:creationId xmlns:a16="http://schemas.microsoft.com/office/drawing/2014/main" id="{EE3EA4DF-0ABD-4229-BC55-EEF49659E88C}"/>
              </a:ext>
            </a:extLst>
          </p:cNvPr>
          <p:cNvSpPr/>
          <p:nvPr/>
        </p:nvSpPr>
        <p:spPr>
          <a:xfrm>
            <a:off x="1488706" y="2546065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Fundamentals of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Biophotonics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à coins arrondis 55">
            <a:extLst>
              <a:ext uri="{FF2B5EF4-FFF2-40B4-BE49-F238E27FC236}">
                <a16:creationId xmlns:a16="http://schemas.microsoft.com/office/drawing/2014/main" id="{97E0CAA9-8780-44F7-8BB5-B23B1A78D5DB}"/>
              </a:ext>
            </a:extLst>
          </p:cNvPr>
          <p:cNvSpPr/>
          <p:nvPr/>
        </p:nvSpPr>
        <p:spPr>
          <a:xfrm>
            <a:off x="7765553" y="2226039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produits et systèmes</a:t>
            </a:r>
          </a:p>
        </p:txBody>
      </p:sp>
      <p:sp>
        <p:nvSpPr>
          <p:cNvPr id="109" name="Rectangle à coins arrondis 96">
            <a:extLst>
              <a:ext uri="{FF2B5EF4-FFF2-40B4-BE49-F238E27FC236}">
                <a16:creationId xmlns:a16="http://schemas.microsoft.com/office/drawing/2014/main" id="{B7948BBF-9060-405A-BDED-F926319EAFAF}"/>
              </a:ext>
            </a:extLst>
          </p:cNvPr>
          <p:cNvSpPr/>
          <p:nvPr/>
        </p:nvSpPr>
        <p:spPr>
          <a:xfrm>
            <a:off x="564917" y="935794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Biomedical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à coins arrondis 96">
            <a:extLst>
              <a:ext uri="{FF2B5EF4-FFF2-40B4-BE49-F238E27FC236}">
                <a16:creationId xmlns:a16="http://schemas.microsoft.com/office/drawing/2014/main" id="{5804D167-AD3E-44F2-8AF9-1293627CAC9D}"/>
              </a:ext>
            </a:extLst>
          </p:cNvPr>
          <p:cNvSpPr/>
          <p:nvPr/>
        </p:nvSpPr>
        <p:spPr>
          <a:xfrm>
            <a:off x="1513697" y="941903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Biomicroscopy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</a:p>
        </p:txBody>
      </p:sp>
      <p:sp>
        <p:nvSpPr>
          <p:cNvPr id="111" name="Rectangle à coins arrondis 96">
            <a:extLst>
              <a:ext uri="{FF2B5EF4-FFF2-40B4-BE49-F238E27FC236}">
                <a16:creationId xmlns:a16="http://schemas.microsoft.com/office/drawing/2014/main" id="{5C3702F9-0731-4B1F-AB59-27855682B157}"/>
              </a:ext>
            </a:extLst>
          </p:cNvPr>
          <p:cNvSpPr/>
          <p:nvPr/>
        </p:nvSpPr>
        <p:spPr>
          <a:xfrm>
            <a:off x="549620" y="2538899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Biomicroscopy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</a:t>
            </a:r>
          </a:p>
        </p:txBody>
      </p:sp>
      <p:sp>
        <p:nvSpPr>
          <p:cNvPr id="112" name="Rectangle à coins arrondis 55">
            <a:extLst>
              <a:ext uri="{FF2B5EF4-FFF2-40B4-BE49-F238E27FC236}">
                <a16:creationId xmlns:a16="http://schemas.microsoft.com/office/drawing/2014/main" id="{8E4E57FD-3CC4-4A9D-A52A-66DA35A2678D}"/>
              </a:ext>
            </a:extLst>
          </p:cNvPr>
          <p:cNvSpPr/>
          <p:nvPr/>
        </p:nvSpPr>
        <p:spPr>
          <a:xfrm>
            <a:off x="6767208" y="3498881"/>
            <a:ext cx="1094615" cy="3695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Continuouse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à coins arrondis 96">
            <a:extLst>
              <a:ext uri="{FF2B5EF4-FFF2-40B4-BE49-F238E27FC236}">
                <a16:creationId xmlns:a16="http://schemas.microsoft.com/office/drawing/2014/main" id="{63D72B33-8CFC-48B4-A6C0-624110BBA045}"/>
              </a:ext>
            </a:extLst>
          </p:cNvPr>
          <p:cNvSpPr/>
          <p:nvPr/>
        </p:nvSpPr>
        <p:spPr>
          <a:xfrm>
            <a:off x="1490545" y="2945551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learning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optical imaging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à coins arrondis 55">
            <a:extLst>
              <a:ext uri="{FF2B5EF4-FFF2-40B4-BE49-F238E27FC236}">
                <a16:creationId xmlns:a16="http://schemas.microsoft.com/office/drawing/2014/main" id="{911A82D9-A287-42C4-A1A3-4E4BAD613A66}"/>
              </a:ext>
            </a:extLst>
          </p:cNvPr>
          <p:cNvSpPr/>
          <p:nvPr/>
        </p:nvSpPr>
        <p:spPr>
          <a:xfrm>
            <a:off x="7765553" y="3079380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automation</a:t>
            </a:r>
          </a:p>
        </p:txBody>
      </p:sp>
      <p:sp>
        <p:nvSpPr>
          <p:cNvPr id="118" name="Rectangle à coins arrondis 55">
            <a:extLst>
              <a:ext uri="{FF2B5EF4-FFF2-40B4-BE49-F238E27FC236}">
                <a16:creationId xmlns:a16="http://schemas.microsoft.com/office/drawing/2014/main" id="{16E8C984-AC0E-456B-AE2C-A6126222B91C}"/>
              </a:ext>
            </a:extLst>
          </p:cNvPr>
          <p:cNvSpPr/>
          <p:nvPr/>
        </p:nvSpPr>
        <p:spPr>
          <a:xfrm>
            <a:off x="2450999" y="2472818"/>
            <a:ext cx="1440000" cy="1770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Metrology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à coins arrondis 57">
            <a:extLst>
              <a:ext uri="{FF2B5EF4-FFF2-40B4-BE49-F238E27FC236}">
                <a16:creationId xmlns:a16="http://schemas.microsoft.com/office/drawing/2014/main" id="{EE5715DD-458A-4686-AFBD-5998F4DF8E1A}"/>
              </a:ext>
            </a:extLst>
          </p:cNvPr>
          <p:cNvSpPr/>
          <p:nvPr/>
        </p:nvSpPr>
        <p:spPr>
          <a:xfrm>
            <a:off x="5161427" y="3081824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printed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à coins arrondis 96">
            <a:extLst>
              <a:ext uri="{FF2B5EF4-FFF2-40B4-BE49-F238E27FC236}">
                <a16:creationId xmlns:a16="http://schemas.microsoft.com/office/drawing/2014/main" id="{C2735A81-4715-4250-B6B4-2C69C926FADE}"/>
              </a:ext>
            </a:extLst>
          </p:cNvPr>
          <p:cNvSpPr/>
          <p:nvPr/>
        </p:nvSpPr>
        <p:spPr>
          <a:xfrm>
            <a:off x="2450999" y="2265780"/>
            <a:ext cx="1440000" cy="1770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à coins arrondis 55">
            <a:extLst>
              <a:ext uri="{FF2B5EF4-FFF2-40B4-BE49-F238E27FC236}">
                <a16:creationId xmlns:a16="http://schemas.microsoft.com/office/drawing/2014/main" id="{55D21CD5-4B66-4C7D-819A-29F650819AE6}"/>
              </a:ext>
            </a:extLst>
          </p:cNvPr>
          <p:cNvSpPr/>
          <p:nvPr/>
        </p:nvSpPr>
        <p:spPr>
          <a:xfrm>
            <a:off x="6751815" y="1520917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Commande embarquée de moteurs</a:t>
            </a:r>
          </a:p>
        </p:txBody>
      </p:sp>
      <p:sp>
        <p:nvSpPr>
          <p:cNvPr id="124" name="Rectangle à coins arrondis 55">
            <a:extLst>
              <a:ext uri="{FF2B5EF4-FFF2-40B4-BE49-F238E27FC236}">
                <a16:creationId xmlns:a16="http://schemas.microsoft.com/office/drawing/2014/main" id="{D9CF1B8D-2B12-404E-A13B-258C51163F41}"/>
              </a:ext>
            </a:extLst>
          </p:cNvPr>
          <p:cNvSpPr/>
          <p:nvPr/>
        </p:nvSpPr>
        <p:spPr>
          <a:xfrm>
            <a:off x="7765553" y="1518012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Commande non-linéaire</a:t>
            </a:r>
          </a:p>
        </p:txBody>
      </p:sp>
      <p:sp>
        <p:nvSpPr>
          <p:cNvPr id="126" name="Rectangle à coins arrondis 55">
            <a:extLst>
              <a:ext uri="{FF2B5EF4-FFF2-40B4-BE49-F238E27FC236}">
                <a16:creationId xmlns:a16="http://schemas.microsoft.com/office/drawing/2014/main" id="{B19D6B3C-9D12-42A4-8A1E-9ACC8F8C15EB}"/>
              </a:ext>
            </a:extLst>
          </p:cNvPr>
          <p:cNvSpPr/>
          <p:nvPr/>
        </p:nvSpPr>
        <p:spPr>
          <a:xfrm>
            <a:off x="6745004" y="2654162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motor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</a:t>
            </a:r>
          </a:p>
        </p:txBody>
      </p:sp>
      <p:sp>
        <p:nvSpPr>
          <p:cNvPr id="127" name="Rectangle à coins arrondis 84">
            <a:extLst>
              <a:ext uri="{FF2B5EF4-FFF2-40B4-BE49-F238E27FC236}">
                <a16:creationId xmlns:a16="http://schemas.microsoft.com/office/drawing/2014/main" id="{70216948-E740-4487-9B94-A223083EF889}"/>
              </a:ext>
            </a:extLst>
          </p:cNvPr>
          <p:cNvSpPr/>
          <p:nvPr/>
        </p:nvSpPr>
        <p:spPr>
          <a:xfrm>
            <a:off x="5083760" y="790638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Fundamentals of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IC design</a:t>
            </a:r>
          </a:p>
        </p:txBody>
      </p:sp>
      <p:sp>
        <p:nvSpPr>
          <p:cNvPr id="128" name="Rectangle à coins arrondis 55">
            <a:extLst>
              <a:ext uri="{FF2B5EF4-FFF2-40B4-BE49-F238E27FC236}">
                <a16:creationId xmlns:a16="http://schemas.microsoft.com/office/drawing/2014/main" id="{41472EA2-2619-4331-9463-6CF8EAD6C1F3}"/>
              </a:ext>
            </a:extLst>
          </p:cNvPr>
          <p:cNvSpPr/>
          <p:nvPr/>
        </p:nvSpPr>
        <p:spPr>
          <a:xfrm>
            <a:off x="6753455" y="3067462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Haptic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interfaces</a:t>
            </a:r>
          </a:p>
        </p:txBody>
      </p:sp>
      <p:sp>
        <p:nvSpPr>
          <p:cNvPr id="129" name="Rectangle à coins arrondis 84">
            <a:extLst>
              <a:ext uri="{FF2B5EF4-FFF2-40B4-BE49-F238E27FC236}">
                <a16:creationId xmlns:a16="http://schemas.microsoft.com/office/drawing/2014/main" id="{942AAE60-A1A7-4498-87ED-0DE8AAA79A84}"/>
              </a:ext>
            </a:extLst>
          </p:cNvPr>
          <p:cNvSpPr/>
          <p:nvPr/>
        </p:nvSpPr>
        <p:spPr>
          <a:xfrm>
            <a:off x="4029586" y="3057228"/>
            <a:ext cx="1083943" cy="1944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 design I</a:t>
            </a:r>
          </a:p>
        </p:txBody>
      </p:sp>
      <p:sp>
        <p:nvSpPr>
          <p:cNvPr id="130" name="Rectangle à coins arrondis 55">
            <a:extLst>
              <a:ext uri="{FF2B5EF4-FFF2-40B4-BE49-F238E27FC236}">
                <a16:creationId xmlns:a16="http://schemas.microsoft.com/office/drawing/2014/main" id="{3C15E498-753B-49E7-B6C0-5ADEC3202D7F}"/>
              </a:ext>
            </a:extLst>
          </p:cNvPr>
          <p:cNvSpPr/>
          <p:nvPr/>
        </p:nvSpPr>
        <p:spPr>
          <a:xfrm>
            <a:off x="2441693" y="2680680"/>
            <a:ext cx="1440000" cy="1770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Nanophotonics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à coins arrondis 96">
            <a:extLst>
              <a:ext uri="{FF2B5EF4-FFF2-40B4-BE49-F238E27FC236}">
                <a16:creationId xmlns:a16="http://schemas.microsoft.com/office/drawing/2014/main" id="{22C3E9FE-ADD4-4E6E-BDEA-0B7451367894}"/>
              </a:ext>
            </a:extLst>
          </p:cNvPr>
          <p:cNvSpPr/>
          <p:nvPr/>
        </p:nvSpPr>
        <p:spPr>
          <a:xfrm>
            <a:off x="1505501" y="1343779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Nonlinear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quantum technologies</a:t>
            </a:r>
          </a:p>
        </p:txBody>
      </p:sp>
      <p:sp>
        <p:nvSpPr>
          <p:cNvPr id="132" name="Rectangle à coins arrondis 54">
            <a:extLst>
              <a:ext uri="{FF2B5EF4-FFF2-40B4-BE49-F238E27FC236}">
                <a16:creationId xmlns:a16="http://schemas.microsoft.com/office/drawing/2014/main" id="{3E69EE81-F8CC-4EA4-8D5E-CAA608C58777}"/>
              </a:ext>
            </a:extLst>
          </p:cNvPr>
          <p:cNvSpPr/>
          <p:nvPr/>
        </p:nvSpPr>
        <p:spPr>
          <a:xfrm>
            <a:off x="4023231" y="1785211"/>
            <a:ext cx="1047728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Radiofrequency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circuits design techniques</a:t>
            </a:r>
          </a:p>
        </p:txBody>
      </p:sp>
      <p:sp>
        <p:nvSpPr>
          <p:cNvPr id="133" name="Rectangle à coins arrondis 54">
            <a:extLst>
              <a:ext uri="{FF2B5EF4-FFF2-40B4-BE49-F238E27FC236}">
                <a16:creationId xmlns:a16="http://schemas.microsoft.com/office/drawing/2014/main" id="{1AF52ED3-5EFF-4A21-A03B-10D21667E6D9}"/>
              </a:ext>
            </a:extLst>
          </p:cNvPr>
          <p:cNvSpPr/>
          <p:nvPr/>
        </p:nvSpPr>
        <p:spPr>
          <a:xfrm>
            <a:off x="2469493" y="1461843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integrated photonic components: fundamentals and simulations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à coins arrondis 97">
            <a:extLst>
              <a:ext uri="{FF2B5EF4-FFF2-40B4-BE49-F238E27FC236}">
                <a16:creationId xmlns:a16="http://schemas.microsoft.com/office/drawing/2014/main" id="{DECDCEC4-2A67-4E1A-AD62-1ECA34939FA5}"/>
              </a:ext>
            </a:extLst>
          </p:cNvPr>
          <p:cNvSpPr/>
          <p:nvPr/>
        </p:nvSpPr>
        <p:spPr>
          <a:xfrm>
            <a:off x="4019631" y="2570073"/>
            <a:ext cx="1116277" cy="441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Mixed-Signal VLSI Design: </a:t>
            </a:r>
            <a:r>
              <a:rPr kumimoji="0" lang="fr-CH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  <a:r>
              <a:rPr kumimoji="0" lang="fr-CH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-to-Digital </a:t>
            </a:r>
            <a:r>
              <a:rPr kumimoji="0" lang="fr-CH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Converters</a:t>
            </a:r>
            <a:r>
              <a:rPr kumimoji="0" lang="fr-CH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CH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fr-CH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à coins arrondis 97">
            <a:extLst>
              <a:ext uri="{FF2B5EF4-FFF2-40B4-BE49-F238E27FC236}">
                <a16:creationId xmlns:a16="http://schemas.microsoft.com/office/drawing/2014/main" id="{5D2F67CA-B816-4354-ACCC-AA6E3F82B299}"/>
              </a:ext>
            </a:extLst>
          </p:cNvPr>
          <p:cNvSpPr/>
          <p:nvPr/>
        </p:nvSpPr>
        <p:spPr>
          <a:xfrm>
            <a:off x="2424878" y="3187770"/>
            <a:ext cx="1448311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photonic transducers: classical and quantum applications</a:t>
            </a:r>
            <a:endParaRPr kumimoji="0" lang="fr-CH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à coins arrondis 54">
            <a:extLst>
              <a:ext uri="{FF2B5EF4-FFF2-40B4-BE49-F238E27FC236}">
                <a16:creationId xmlns:a16="http://schemas.microsoft.com/office/drawing/2014/main" id="{2861DB6D-2BF1-4526-8230-1C616A89EA71}"/>
              </a:ext>
            </a:extLst>
          </p:cNvPr>
          <p:cNvSpPr/>
          <p:nvPr/>
        </p:nvSpPr>
        <p:spPr>
          <a:xfrm>
            <a:off x="2481411" y="1859972"/>
            <a:ext cx="1440000" cy="27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Nonlinear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quantum technologies</a:t>
            </a:r>
          </a:p>
        </p:txBody>
      </p:sp>
      <p:sp>
        <p:nvSpPr>
          <p:cNvPr id="138" name="Rectangle à coins arrondis 83">
            <a:extLst>
              <a:ext uri="{FF2B5EF4-FFF2-40B4-BE49-F238E27FC236}">
                <a16:creationId xmlns:a16="http://schemas.microsoft.com/office/drawing/2014/main" id="{4CCD37E8-DD36-4D37-A096-CD5D0A2A783A}"/>
              </a:ext>
            </a:extLst>
          </p:cNvPr>
          <p:cNvSpPr/>
          <p:nvPr/>
        </p:nvSpPr>
        <p:spPr>
          <a:xfrm>
            <a:off x="4004105" y="793630"/>
            <a:ext cx="1047728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models for micro and </a:t>
            </a:r>
            <a:r>
              <a:rPr kumimoji="0" lang="en-US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nanosystems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à coins arrondis 57">
            <a:extLst>
              <a:ext uri="{FF2B5EF4-FFF2-40B4-BE49-F238E27FC236}">
                <a16:creationId xmlns:a16="http://schemas.microsoft.com/office/drawing/2014/main" id="{823B3FD0-8EF4-40D4-B316-7D3034A111E2}"/>
              </a:ext>
            </a:extLst>
          </p:cNvPr>
          <p:cNvSpPr/>
          <p:nvPr/>
        </p:nvSpPr>
        <p:spPr>
          <a:xfrm>
            <a:off x="5179119" y="2272831"/>
            <a:ext cx="14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mecanisms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</a:t>
            </a: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environments</a:t>
            </a:r>
            <a:endParaRPr kumimoji="0" lang="fr-FR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à coins arrondis 97">
            <a:extLst>
              <a:ext uri="{FF2B5EF4-FFF2-40B4-BE49-F238E27FC236}">
                <a16:creationId xmlns:a16="http://schemas.microsoft.com/office/drawing/2014/main" id="{0E592C04-70C0-4314-B28C-95AB83FA02F0}"/>
              </a:ext>
            </a:extLst>
          </p:cNvPr>
          <p:cNvSpPr/>
          <p:nvPr/>
        </p:nvSpPr>
        <p:spPr>
          <a:xfrm>
            <a:off x="2446522" y="3580356"/>
            <a:ext cx="1448311" cy="250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science </a:t>
            </a:r>
            <a:r>
              <a:rPr kumimoji="0" lang="en-US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quantique</a:t>
            </a: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</a:t>
            </a:r>
            <a:r>
              <a:rPr kumimoji="0" lang="en-US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vision </a:t>
            </a:r>
            <a:r>
              <a:rPr kumimoji="0" lang="en-US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singulière</a:t>
            </a:r>
            <a:endParaRPr kumimoji="0" lang="fr-CH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à coins arrondis 86">
            <a:extLst>
              <a:ext uri="{FF2B5EF4-FFF2-40B4-BE49-F238E27FC236}">
                <a16:creationId xmlns:a16="http://schemas.microsoft.com/office/drawing/2014/main" id="{4C942B6A-CF26-4C17-831B-9A1DB3588DEC}"/>
              </a:ext>
            </a:extLst>
          </p:cNvPr>
          <p:cNvSpPr/>
          <p:nvPr/>
        </p:nvSpPr>
        <p:spPr>
          <a:xfrm>
            <a:off x="2491309" y="520653"/>
            <a:ext cx="1440000" cy="27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Physique des composants semiconducteurs</a:t>
            </a:r>
          </a:p>
        </p:txBody>
      </p:sp>
      <p:sp>
        <p:nvSpPr>
          <p:cNvPr id="142" name="Rectangle à coins arrondis 55">
            <a:extLst>
              <a:ext uri="{FF2B5EF4-FFF2-40B4-BE49-F238E27FC236}">
                <a16:creationId xmlns:a16="http://schemas.microsoft.com/office/drawing/2014/main" id="{3F7A3D5C-F632-48DD-A94E-F72EEA7CC818}"/>
              </a:ext>
            </a:extLst>
          </p:cNvPr>
          <p:cNvSpPr/>
          <p:nvPr/>
        </p:nvSpPr>
        <p:spPr>
          <a:xfrm>
            <a:off x="7903288" y="3494733"/>
            <a:ext cx="90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identification</a:t>
            </a: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2D37E6F1-A57F-417D-9194-C50F0DD4AA55}"/>
              </a:ext>
            </a:extLst>
          </p:cNvPr>
          <p:cNvSpPr/>
          <p:nvPr/>
        </p:nvSpPr>
        <p:spPr>
          <a:xfrm rot="20348777">
            <a:off x="3316191" y="2099884"/>
            <a:ext cx="2870271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35 ECTS + 1 </a:t>
            </a:r>
            <a:r>
              <a:rPr lang="fr-FR" dirty="0" err="1"/>
              <a:t>semester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to </a:t>
            </a:r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Group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534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5" grpId="0"/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732" y="167988"/>
            <a:ext cx="6023335" cy="1072753"/>
          </a:xfrm>
        </p:spPr>
        <p:txBody>
          <a:bodyPr>
            <a:normAutofit/>
          </a:bodyPr>
          <a:lstStyle/>
          <a:p>
            <a:r>
              <a:rPr lang="en-US" dirty="0"/>
              <a:t>Robotics Master - orientations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idx="4294967295"/>
          </p:nvPr>
        </p:nvSpPr>
        <p:spPr>
          <a:xfrm>
            <a:off x="1271588" y="801629"/>
            <a:ext cx="7726362" cy="3386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17 optional credits chosen among the optional courses of the chosen orientation, then free choice in robotics options.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0742" y="3797905"/>
            <a:ext cx="2057400" cy="667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Industrial Robotics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4585" y="3797905"/>
            <a:ext cx="2057400" cy="6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Mobile robotics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3970352" y="3803545"/>
            <a:ext cx="2057400" cy="6678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Medical Robotics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38" y="1874382"/>
            <a:ext cx="2068304" cy="1923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963" y="1874382"/>
            <a:ext cx="2069789" cy="1923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585" y="1874382"/>
            <a:ext cx="2066520" cy="19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7B91CA0-419B-4628-93E6-515B84CFDF6F}"/>
              </a:ext>
            </a:extLst>
          </p:cNvPr>
          <p:cNvSpPr/>
          <p:nvPr/>
        </p:nvSpPr>
        <p:spPr>
          <a:xfrm>
            <a:off x="0" y="0"/>
            <a:ext cx="124455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Rectangle à coins arrondis 62">
            <a:extLst>
              <a:ext uri="{FF2B5EF4-FFF2-40B4-BE49-F238E27FC236}">
                <a16:creationId xmlns:a16="http://schemas.microsoft.com/office/drawing/2014/main" id="{7328ACF3-2CD1-4632-80A5-4CEB0A9EE1B1}"/>
              </a:ext>
            </a:extLst>
          </p:cNvPr>
          <p:cNvSpPr/>
          <p:nvPr/>
        </p:nvSpPr>
        <p:spPr>
          <a:xfrm>
            <a:off x="6053053" y="2107373"/>
            <a:ext cx="2707072" cy="2972614"/>
          </a:xfrm>
          <a:prstGeom prst="roundRect">
            <a:avLst>
              <a:gd name="adj" fmla="val 434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à coins arrondis 53">
            <a:extLst>
              <a:ext uri="{FF2B5EF4-FFF2-40B4-BE49-F238E27FC236}">
                <a16:creationId xmlns:a16="http://schemas.microsoft.com/office/drawing/2014/main" id="{A36B8877-7B9C-40DC-B22F-8CE4C527ABDF}"/>
              </a:ext>
            </a:extLst>
          </p:cNvPr>
          <p:cNvSpPr/>
          <p:nvPr/>
        </p:nvSpPr>
        <p:spPr>
          <a:xfrm>
            <a:off x="503716" y="2107372"/>
            <a:ext cx="2588126" cy="2972614"/>
          </a:xfrm>
          <a:prstGeom prst="roundRect">
            <a:avLst>
              <a:gd name="adj" fmla="val 39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Rectangle à coins arrondis 1">
            <a:extLst>
              <a:ext uri="{FF2B5EF4-FFF2-40B4-BE49-F238E27FC236}">
                <a16:creationId xmlns:a16="http://schemas.microsoft.com/office/drawing/2014/main" id="{21CDC128-241B-4EB0-9FE8-9FCB07EE8071}"/>
              </a:ext>
            </a:extLst>
          </p:cNvPr>
          <p:cNvSpPr/>
          <p:nvPr/>
        </p:nvSpPr>
        <p:spPr>
          <a:xfrm>
            <a:off x="3269887" y="2113736"/>
            <a:ext cx="2649588" cy="2972614"/>
          </a:xfrm>
          <a:prstGeom prst="roundRect">
            <a:avLst>
              <a:gd name="adj" fmla="val 470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053053" y="450744"/>
            <a:ext cx="2707072" cy="1587938"/>
          </a:xfrm>
          <a:prstGeom prst="roundRect">
            <a:avLst>
              <a:gd name="adj" fmla="val 434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 Mobile </a:t>
            </a:r>
            <a:r>
              <a:rPr kumimoji="0" lang="fr-CH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503716" y="450743"/>
            <a:ext cx="2588126" cy="1587938"/>
          </a:xfrm>
          <a:prstGeom prst="roundRect">
            <a:avLst>
              <a:gd name="adj" fmla="val 39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fr-CH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264878" y="450744"/>
            <a:ext cx="2649588" cy="1587938"/>
          </a:xfrm>
          <a:prstGeom prst="roundRect">
            <a:avLst>
              <a:gd name="adj" fmla="val 470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</a:t>
            </a:r>
            <a:r>
              <a:rPr kumimoji="0" lang="fr-CH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à coins arrondis 44"/>
          <p:cNvSpPr/>
          <p:nvPr/>
        </p:nvSpPr>
        <p:spPr>
          <a:xfrm rot="16200000">
            <a:off x="-539229" y="918305"/>
            <a:ext cx="1645329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Options g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roup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à coins arrondis 45"/>
          <p:cNvSpPr/>
          <p:nvPr/>
        </p:nvSpPr>
        <p:spPr>
          <a:xfrm rot="16200000">
            <a:off x="-677177" y="3779616"/>
            <a:ext cx="1898723" cy="595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Options group : Spring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re 6">
            <a:extLst>
              <a:ext uri="{FF2B5EF4-FFF2-40B4-BE49-F238E27FC236}">
                <a16:creationId xmlns:a16="http://schemas.microsoft.com/office/drawing/2014/main" id="{074A09E8-BEAB-45C9-AECC-3587B068E5A5}"/>
              </a:ext>
            </a:extLst>
          </p:cNvPr>
          <p:cNvSpPr txBox="1">
            <a:spLocks/>
          </p:cNvSpPr>
          <p:nvPr/>
        </p:nvSpPr>
        <p:spPr>
          <a:xfrm>
            <a:off x="-47500" y="-5426"/>
            <a:ext cx="8070311" cy="5293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000" cap="none" spc="-7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 panose="020B0706030402020204" pitchFamily="34" charset="0"/>
                <a:cs typeface="Arial" panose="020B0604020202020204" pitchFamily="34" charset="0"/>
              </a:rPr>
              <a:t>Master in </a:t>
            </a:r>
            <a:r>
              <a:rPr kumimoji="0" lang="fr-CH" sz="2400" b="1" i="0" u="none" strike="noStrike" kern="1000" cap="none" spc="-7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 panose="020B0706030402020204" pitchFamily="34" charset="0"/>
                <a:cs typeface="Arial" panose="020B0604020202020204" pitchFamily="34" charset="0"/>
              </a:rPr>
              <a:t>Robotics</a:t>
            </a:r>
            <a:r>
              <a:rPr kumimoji="0" lang="fr-CH" sz="2400" b="1" i="0" u="none" strike="noStrike" kern="1000" cap="none" spc="-7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 panose="020B0706030402020204" pitchFamily="34" charset="0"/>
                <a:cs typeface="Arial" panose="020B0604020202020204" pitchFamily="34" charset="0"/>
              </a:rPr>
              <a:t> - Orientations </a:t>
            </a:r>
            <a:endParaRPr kumimoji="0" lang="fr-FR" sz="2400" b="1" i="0" u="none" strike="noStrike" kern="1000" cap="none" spc="-7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0941190-D438-461B-8C08-720FC545F5CC}"/>
              </a:ext>
            </a:extLst>
          </p:cNvPr>
          <p:cNvSpPr/>
          <p:nvPr/>
        </p:nvSpPr>
        <p:spPr>
          <a:xfrm>
            <a:off x="24120" y="2000986"/>
            <a:ext cx="682017" cy="68201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17-47</a:t>
            </a:r>
          </a:p>
        </p:txBody>
      </p:sp>
      <p:sp>
        <p:nvSpPr>
          <p:cNvPr id="82" name="Rectangle à coins arrondis 96">
            <a:extLst>
              <a:ext uri="{FF2B5EF4-FFF2-40B4-BE49-F238E27FC236}">
                <a16:creationId xmlns:a16="http://schemas.microsoft.com/office/drawing/2014/main" id="{5DBC3EA7-70ED-42FA-A633-9BCD8F1301B9}"/>
              </a:ext>
            </a:extLst>
          </p:cNvPr>
          <p:cNvSpPr/>
          <p:nvPr/>
        </p:nvSpPr>
        <p:spPr>
          <a:xfrm>
            <a:off x="7467217" y="2169716"/>
            <a:ext cx="1196014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MEMS and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microsystems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à coins arrondis 96">
            <a:extLst>
              <a:ext uri="{FF2B5EF4-FFF2-40B4-BE49-F238E27FC236}">
                <a16:creationId xmlns:a16="http://schemas.microsoft.com/office/drawing/2014/main" id="{8EDD963D-7739-49FA-ADB4-0B51472BFCC4}"/>
              </a:ext>
            </a:extLst>
          </p:cNvPr>
          <p:cNvSpPr/>
          <p:nvPr/>
        </p:nvSpPr>
        <p:spPr>
          <a:xfrm>
            <a:off x="7441344" y="2876084"/>
            <a:ext cx="1249358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Satellite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positioning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à coins arrondis 96">
            <a:extLst>
              <a:ext uri="{FF2B5EF4-FFF2-40B4-BE49-F238E27FC236}">
                <a16:creationId xmlns:a16="http://schemas.microsoft.com/office/drawing/2014/main" id="{27FE30C5-89A2-4A34-A51A-9228EB71E4A0}"/>
              </a:ext>
            </a:extLst>
          </p:cNvPr>
          <p:cNvSpPr/>
          <p:nvPr/>
        </p:nvSpPr>
        <p:spPr>
          <a:xfrm>
            <a:off x="7446932" y="3242654"/>
            <a:ext cx="1249358" cy="2220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Aerial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à coins arrondis 96">
            <a:extLst>
              <a:ext uri="{FF2B5EF4-FFF2-40B4-BE49-F238E27FC236}">
                <a16:creationId xmlns:a16="http://schemas.microsoft.com/office/drawing/2014/main" id="{729BBDC6-250E-4765-8CB1-C94A90E0D022}"/>
              </a:ext>
            </a:extLst>
          </p:cNvPr>
          <p:cNvSpPr/>
          <p:nvPr/>
        </p:nvSpPr>
        <p:spPr>
          <a:xfrm>
            <a:off x="652480" y="2168403"/>
            <a:ext cx="1206458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produits et systèmes</a:t>
            </a:r>
          </a:p>
        </p:txBody>
      </p:sp>
      <p:sp>
        <p:nvSpPr>
          <p:cNvPr id="94" name="Rectangle à coins arrondis 96">
            <a:extLst>
              <a:ext uri="{FF2B5EF4-FFF2-40B4-BE49-F238E27FC236}">
                <a16:creationId xmlns:a16="http://schemas.microsoft.com/office/drawing/2014/main" id="{7042949F-AD9F-45A2-9884-93B7220E11AA}"/>
              </a:ext>
            </a:extLst>
          </p:cNvPr>
          <p:cNvSpPr/>
          <p:nvPr/>
        </p:nvSpPr>
        <p:spPr>
          <a:xfrm>
            <a:off x="1890922" y="2174166"/>
            <a:ext cx="1139001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à coins arrondis 96">
            <a:extLst>
              <a:ext uri="{FF2B5EF4-FFF2-40B4-BE49-F238E27FC236}">
                <a16:creationId xmlns:a16="http://schemas.microsoft.com/office/drawing/2014/main" id="{925860D3-6F7D-43B9-91EB-1DE7311D412B}"/>
              </a:ext>
            </a:extLst>
          </p:cNvPr>
          <p:cNvSpPr/>
          <p:nvPr/>
        </p:nvSpPr>
        <p:spPr>
          <a:xfrm>
            <a:off x="3397067" y="752153"/>
            <a:ext cx="1213452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Basics of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Bioinstrumentation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à coins arrondis 96">
            <a:extLst>
              <a:ext uri="{FF2B5EF4-FFF2-40B4-BE49-F238E27FC236}">
                <a16:creationId xmlns:a16="http://schemas.microsoft.com/office/drawing/2014/main" id="{6FC0324B-611C-4398-A016-66E66498B403}"/>
              </a:ext>
            </a:extLst>
          </p:cNvPr>
          <p:cNvSpPr/>
          <p:nvPr/>
        </p:nvSpPr>
        <p:spPr>
          <a:xfrm>
            <a:off x="576210" y="766511"/>
            <a:ext cx="1206458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Commande embarqués moteurs</a:t>
            </a:r>
          </a:p>
        </p:txBody>
      </p:sp>
      <p:sp>
        <p:nvSpPr>
          <p:cNvPr id="109" name="Rectangle à coins arrondis 96">
            <a:extLst>
              <a:ext uri="{FF2B5EF4-FFF2-40B4-BE49-F238E27FC236}">
                <a16:creationId xmlns:a16="http://schemas.microsoft.com/office/drawing/2014/main" id="{9B24AFF6-62B1-4488-A74A-3C1791F29A1F}"/>
              </a:ext>
            </a:extLst>
          </p:cNvPr>
          <p:cNvSpPr/>
          <p:nvPr/>
        </p:nvSpPr>
        <p:spPr>
          <a:xfrm>
            <a:off x="934523" y="4481611"/>
            <a:ext cx="7061505" cy="5450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3" rtlCol="0" anchor="ctr"/>
          <a:lstStyle/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Advanced control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learning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II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rPr>
              <a:t>Computer vision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Convex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optimization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Deep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learning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for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optical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imaging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learning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programming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Micro/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nanorobotics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Embedded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design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Reinforcement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learning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Software architecture</a:t>
            </a: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Systèmes mécatroniques</a:t>
            </a: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 identification</a:t>
            </a:r>
          </a:p>
        </p:txBody>
      </p:sp>
      <p:sp>
        <p:nvSpPr>
          <p:cNvPr id="110" name="Rectangle à coins arrondis 96">
            <a:extLst>
              <a:ext uri="{FF2B5EF4-FFF2-40B4-BE49-F238E27FC236}">
                <a16:creationId xmlns:a16="http://schemas.microsoft.com/office/drawing/2014/main" id="{1E4CA294-C0CF-4C58-B56C-DCC894AF7167}"/>
              </a:ext>
            </a:extLst>
          </p:cNvPr>
          <p:cNvSpPr/>
          <p:nvPr/>
        </p:nvSpPr>
        <p:spPr>
          <a:xfrm>
            <a:off x="639320" y="3384524"/>
            <a:ext cx="1523793" cy="3952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Continuouse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à coins arrondis 96">
            <a:extLst>
              <a:ext uri="{FF2B5EF4-FFF2-40B4-BE49-F238E27FC236}">
                <a16:creationId xmlns:a16="http://schemas.microsoft.com/office/drawing/2014/main" id="{4637F9FB-4581-4210-91DA-9681B32B3E82}"/>
              </a:ext>
            </a:extLst>
          </p:cNvPr>
          <p:cNvSpPr/>
          <p:nvPr/>
        </p:nvSpPr>
        <p:spPr>
          <a:xfrm>
            <a:off x="6126037" y="2568191"/>
            <a:ext cx="1080785" cy="2220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à coins arrondis 96">
            <a:extLst>
              <a:ext uri="{FF2B5EF4-FFF2-40B4-BE49-F238E27FC236}">
                <a16:creationId xmlns:a16="http://schemas.microsoft.com/office/drawing/2014/main" id="{C3AF761A-AEC1-4AA4-9F6F-11FE55891845}"/>
              </a:ext>
            </a:extLst>
          </p:cNvPr>
          <p:cNvSpPr/>
          <p:nvPr/>
        </p:nvSpPr>
        <p:spPr>
          <a:xfrm>
            <a:off x="6106998" y="2169743"/>
            <a:ext cx="1302842" cy="3445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autonomouse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à coins arrondis 96">
            <a:extLst>
              <a:ext uri="{FF2B5EF4-FFF2-40B4-BE49-F238E27FC236}">
                <a16:creationId xmlns:a16="http://schemas.microsoft.com/office/drawing/2014/main" id="{14D572D0-4968-4F81-B496-6DC562754068}"/>
              </a:ext>
            </a:extLst>
          </p:cNvPr>
          <p:cNvSpPr/>
          <p:nvPr/>
        </p:nvSpPr>
        <p:spPr>
          <a:xfrm>
            <a:off x="7433128" y="3510258"/>
            <a:ext cx="1249358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intelligent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à coins arrondis 96">
            <a:extLst>
              <a:ext uri="{FF2B5EF4-FFF2-40B4-BE49-F238E27FC236}">
                <a16:creationId xmlns:a16="http://schemas.microsoft.com/office/drawing/2014/main" id="{5EC9C789-FE2A-4148-82BF-6A6580A495CA}"/>
              </a:ext>
            </a:extLst>
          </p:cNvPr>
          <p:cNvSpPr/>
          <p:nvPr/>
        </p:nvSpPr>
        <p:spPr>
          <a:xfrm>
            <a:off x="6137732" y="3464745"/>
            <a:ext cx="1249358" cy="2771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Evolutionary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à coins arrondis 96">
            <a:extLst>
              <a:ext uri="{FF2B5EF4-FFF2-40B4-BE49-F238E27FC236}">
                <a16:creationId xmlns:a16="http://schemas.microsoft.com/office/drawing/2014/main" id="{90EC4C13-0265-420A-89EC-BA5F034B02C0}"/>
              </a:ext>
            </a:extLst>
          </p:cNvPr>
          <p:cNvSpPr/>
          <p:nvPr/>
        </p:nvSpPr>
        <p:spPr>
          <a:xfrm>
            <a:off x="647907" y="2993145"/>
            <a:ext cx="1244551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Haptic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interfaces</a:t>
            </a:r>
          </a:p>
        </p:txBody>
      </p:sp>
      <p:sp>
        <p:nvSpPr>
          <p:cNvPr id="121" name="Rectangle à coins arrondis 96">
            <a:extLst>
              <a:ext uri="{FF2B5EF4-FFF2-40B4-BE49-F238E27FC236}">
                <a16:creationId xmlns:a16="http://schemas.microsoft.com/office/drawing/2014/main" id="{631D5638-10B5-478E-B129-4CE29131A5CB}"/>
              </a:ext>
            </a:extLst>
          </p:cNvPr>
          <p:cNvSpPr/>
          <p:nvPr/>
        </p:nvSpPr>
        <p:spPr>
          <a:xfrm>
            <a:off x="3726020" y="3858059"/>
            <a:ext cx="4254499" cy="580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2" rtlCol="0" anchor="ctr"/>
          <a:lstStyle/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Advanced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mecanisms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for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extreme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environments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Controlling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behavior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of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animals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and robots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Computational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motor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control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rPr>
              <a:t>Image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rPr>
              <a:t>analysis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rPr>
              <a:t> and pattern recognition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Organic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and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printed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electronics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Translational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neuroengineering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22" name="Rectangle à coins arrondis 96">
            <a:extLst>
              <a:ext uri="{FF2B5EF4-FFF2-40B4-BE49-F238E27FC236}">
                <a16:creationId xmlns:a16="http://schemas.microsoft.com/office/drawing/2014/main" id="{00BBF767-7989-48A7-8273-E4C5CA7B9546}"/>
              </a:ext>
            </a:extLst>
          </p:cNvPr>
          <p:cNvSpPr/>
          <p:nvPr/>
        </p:nvSpPr>
        <p:spPr>
          <a:xfrm>
            <a:off x="2075797" y="1207805"/>
            <a:ext cx="2354904" cy="2053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</a:p>
        </p:txBody>
      </p:sp>
      <p:sp>
        <p:nvSpPr>
          <p:cNvPr id="126" name="Rectangle à coins arrondis 96">
            <a:extLst>
              <a:ext uri="{FF2B5EF4-FFF2-40B4-BE49-F238E27FC236}">
                <a16:creationId xmlns:a16="http://schemas.microsoft.com/office/drawing/2014/main" id="{2843F74E-E0DC-4CD6-9D67-9D884C8BD0CB}"/>
              </a:ext>
            </a:extLst>
          </p:cNvPr>
          <p:cNvSpPr/>
          <p:nvPr/>
        </p:nvSpPr>
        <p:spPr>
          <a:xfrm>
            <a:off x="639320" y="2585955"/>
            <a:ext cx="1174964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automation</a:t>
            </a:r>
          </a:p>
        </p:txBody>
      </p:sp>
      <p:sp>
        <p:nvSpPr>
          <p:cNvPr id="127" name="Rectangle à coins arrondis 96">
            <a:extLst>
              <a:ext uri="{FF2B5EF4-FFF2-40B4-BE49-F238E27FC236}">
                <a16:creationId xmlns:a16="http://schemas.microsoft.com/office/drawing/2014/main" id="{48385A32-8D4A-4BAA-A19D-B6BFBFA85A7A}"/>
              </a:ext>
            </a:extLst>
          </p:cNvPr>
          <p:cNvSpPr/>
          <p:nvPr/>
        </p:nvSpPr>
        <p:spPr>
          <a:xfrm>
            <a:off x="1812366" y="769676"/>
            <a:ext cx="1244551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Intelligent agents</a:t>
            </a:r>
          </a:p>
        </p:txBody>
      </p:sp>
      <p:sp>
        <p:nvSpPr>
          <p:cNvPr id="128" name="Rectangle à coins arrondis 96">
            <a:extLst>
              <a:ext uri="{FF2B5EF4-FFF2-40B4-BE49-F238E27FC236}">
                <a16:creationId xmlns:a16="http://schemas.microsoft.com/office/drawing/2014/main" id="{50668B88-9391-4590-B086-6007BC797039}"/>
              </a:ext>
            </a:extLst>
          </p:cNvPr>
          <p:cNvSpPr/>
          <p:nvPr/>
        </p:nvSpPr>
        <p:spPr>
          <a:xfrm>
            <a:off x="7439607" y="777996"/>
            <a:ext cx="1252832" cy="232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Intelligent agents</a:t>
            </a:r>
          </a:p>
        </p:txBody>
      </p:sp>
      <p:sp>
        <p:nvSpPr>
          <p:cNvPr id="129" name="Rectangle à coins arrondis 96">
            <a:extLst>
              <a:ext uri="{FF2B5EF4-FFF2-40B4-BE49-F238E27FC236}">
                <a16:creationId xmlns:a16="http://schemas.microsoft.com/office/drawing/2014/main" id="{1C038603-2002-4822-AAC9-A810B094543F}"/>
              </a:ext>
            </a:extLst>
          </p:cNvPr>
          <p:cNvSpPr/>
          <p:nvPr/>
        </p:nvSpPr>
        <p:spPr>
          <a:xfrm>
            <a:off x="4672869" y="2231510"/>
            <a:ext cx="1213452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bioengineering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à coins arrondis 96">
            <a:extLst>
              <a:ext uri="{FF2B5EF4-FFF2-40B4-BE49-F238E27FC236}">
                <a16:creationId xmlns:a16="http://schemas.microsoft.com/office/drawing/2014/main" id="{6C4D4297-5E23-40A0-A31F-A18FDCEA59B7}"/>
              </a:ext>
            </a:extLst>
          </p:cNvPr>
          <p:cNvSpPr/>
          <p:nvPr/>
        </p:nvSpPr>
        <p:spPr>
          <a:xfrm>
            <a:off x="6133740" y="3103454"/>
            <a:ext cx="1249358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and adaptive</a:t>
            </a:r>
            <a:r>
              <a:rPr kumimoji="0" lang="fr-FR" sz="9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 for robots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à coins arrondis 96">
            <a:extLst>
              <a:ext uri="{FF2B5EF4-FFF2-40B4-BE49-F238E27FC236}">
                <a16:creationId xmlns:a16="http://schemas.microsoft.com/office/drawing/2014/main" id="{BD9B922B-F3C9-4E7D-B4A7-2211D5C27649}"/>
              </a:ext>
            </a:extLst>
          </p:cNvPr>
          <p:cNvSpPr/>
          <p:nvPr/>
        </p:nvSpPr>
        <p:spPr>
          <a:xfrm>
            <a:off x="6163107" y="1119236"/>
            <a:ext cx="1233951" cy="2459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Legged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robots</a:t>
            </a:r>
          </a:p>
        </p:txBody>
      </p:sp>
      <p:sp>
        <p:nvSpPr>
          <p:cNvPr id="132" name="Rectangle à coins arrondis 96">
            <a:extLst>
              <a:ext uri="{FF2B5EF4-FFF2-40B4-BE49-F238E27FC236}">
                <a16:creationId xmlns:a16="http://schemas.microsoft.com/office/drawing/2014/main" id="{6EF52209-5804-428C-A7C5-DBA32CA0FF03}"/>
              </a:ext>
            </a:extLst>
          </p:cNvPr>
          <p:cNvSpPr/>
          <p:nvPr/>
        </p:nvSpPr>
        <p:spPr>
          <a:xfrm>
            <a:off x="7253078" y="2535907"/>
            <a:ext cx="1410840" cy="305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Lifecycle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performance of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à coins arrondis 96">
            <a:extLst>
              <a:ext uri="{FF2B5EF4-FFF2-40B4-BE49-F238E27FC236}">
                <a16:creationId xmlns:a16="http://schemas.microsoft.com/office/drawing/2014/main" id="{0CB016FC-F20D-43EE-8970-AB926575C94D}"/>
              </a:ext>
            </a:extLst>
          </p:cNvPr>
          <p:cNvSpPr/>
          <p:nvPr/>
        </p:nvSpPr>
        <p:spPr>
          <a:xfrm>
            <a:off x="6141445" y="769676"/>
            <a:ext cx="1249358" cy="2406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Multivariable control</a:t>
            </a:r>
          </a:p>
        </p:txBody>
      </p:sp>
      <p:sp>
        <p:nvSpPr>
          <p:cNvPr id="134" name="Rectangle à coins arrondis 96">
            <a:extLst>
              <a:ext uri="{FF2B5EF4-FFF2-40B4-BE49-F238E27FC236}">
                <a16:creationId xmlns:a16="http://schemas.microsoft.com/office/drawing/2014/main" id="{3E4C93D5-587B-4013-80CA-424406D5AA37}"/>
              </a:ext>
            </a:extLst>
          </p:cNvPr>
          <p:cNvSpPr/>
          <p:nvPr/>
        </p:nvSpPr>
        <p:spPr>
          <a:xfrm>
            <a:off x="7449560" y="1069675"/>
            <a:ext cx="1232926" cy="2924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Networked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à coins arrondis 96">
            <a:extLst>
              <a:ext uri="{FF2B5EF4-FFF2-40B4-BE49-F238E27FC236}">
                <a16:creationId xmlns:a16="http://schemas.microsoft.com/office/drawing/2014/main" id="{77424901-5C0E-476F-8113-ADCF67FD2190}"/>
              </a:ext>
            </a:extLst>
          </p:cNvPr>
          <p:cNvSpPr/>
          <p:nvPr/>
        </p:nvSpPr>
        <p:spPr>
          <a:xfrm>
            <a:off x="4653290" y="752640"/>
            <a:ext cx="1190340" cy="2576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interfaces</a:t>
            </a:r>
          </a:p>
        </p:txBody>
      </p:sp>
      <p:sp>
        <p:nvSpPr>
          <p:cNvPr id="136" name="Rectangle à coins arrondis 96">
            <a:extLst>
              <a:ext uri="{FF2B5EF4-FFF2-40B4-BE49-F238E27FC236}">
                <a16:creationId xmlns:a16="http://schemas.microsoft.com/office/drawing/2014/main" id="{F0883381-97DF-47FE-8A48-8B26C97C7949}"/>
              </a:ext>
            </a:extLst>
          </p:cNvPr>
          <p:cNvSpPr/>
          <p:nvPr/>
        </p:nvSpPr>
        <p:spPr>
          <a:xfrm>
            <a:off x="4662930" y="1064465"/>
            <a:ext cx="1190340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signal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à coins arrondis 96">
            <a:extLst>
              <a:ext uri="{FF2B5EF4-FFF2-40B4-BE49-F238E27FC236}">
                <a16:creationId xmlns:a16="http://schemas.microsoft.com/office/drawing/2014/main" id="{07710C84-B519-4016-9E6B-2BC064CE9322}"/>
              </a:ext>
            </a:extLst>
          </p:cNvPr>
          <p:cNvSpPr/>
          <p:nvPr/>
        </p:nvSpPr>
        <p:spPr>
          <a:xfrm>
            <a:off x="3345782" y="2223189"/>
            <a:ext cx="1190340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biomechanics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à coins arrondis 96">
            <a:extLst>
              <a:ext uri="{FF2B5EF4-FFF2-40B4-BE49-F238E27FC236}">
                <a16:creationId xmlns:a16="http://schemas.microsoft.com/office/drawing/2014/main" id="{2DAF1FA7-ADDD-4DAD-A81A-20DAEEFFB8AA}"/>
              </a:ext>
            </a:extLst>
          </p:cNvPr>
          <p:cNvSpPr/>
          <p:nvPr/>
        </p:nvSpPr>
        <p:spPr>
          <a:xfrm>
            <a:off x="1872940" y="2585955"/>
            <a:ext cx="1174964" cy="373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à coins arrondis 96">
            <a:extLst>
              <a:ext uri="{FF2B5EF4-FFF2-40B4-BE49-F238E27FC236}">
                <a16:creationId xmlns:a16="http://schemas.microsoft.com/office/drawing/2014/main" id="{3CD63F1A-EF57-41BA-A3C9-EB97DD1D5AAE}"/>
              </a:ext>
            </a:extLst>
          </p:cNvPr>
          <p:cNvSpPr/>
          <p:nvPr/>
        </p:nvSpPr>
        <p:spPr>
          <a:xfrm>
            <a:off x="572910" y="1189190"/>
            <a:ext cx="1433693" cy="2361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management</a:t>
            </a:r>
          </a:p>
        </p:txBody>
      </p:sp>
      <p:sp>
        <p:nvSpPr>
          <p:cNvPr id="141" name="Rectangle à coins arrondis 96">
            <a:extLst>
              <a:ext uri="{FF2B5EF4-FFF2-40B4-BE49-F238E27FC236}">
                <a16:creationId xmlns:a16="http://schemas.microsoft.com/office/drawing/2014/main" id="{B232EC1E-A7AE-46F8-B1EE-E95ECDD38A72}"/>
              </a:ext>
            </a:extLst>
          </p:cNvPr>
          <p:cNvSpPr/>
          <p:nvPr/>
        </p:nvSpPr>
        <p:spPr>
          <a:xfrm>
            <a:off x="6141445" y="2841538"/>
            <a:ext cx="1249358" cy="2220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orientation</a:t>
            </a:r>
          </a:p>
        </p:txBody>
      </p:sp>
      <p:sp>
        <p:nvSpPr>
          <p:cNvPr id="142" name="Rectangle à coins arrondis 96">
            <a:extLst>
              <a:ext uri="{FF2B5EF4-FFF2-40B4-BE49-F238E27FC236}">
                <a16:creationId xmlns:a16="http://schemas.microsoft.com/office/drawing/2014/main" id="{3F1687EA-D353-41A1-8286-FB79815E9A13}"/>
              </a:ext>
            </a:extLst>
          </p:cNvPr>
          <p:cNvSpPr/>
          <p:nvPr/>
        </p:nvSpPr>
        <p:spPr>
          <a:xfrm>
            <a:off x="3345782" y="2598962"/>
            <a:ext cx="1190340" cy="3247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instrumentation</a:t>
            </a:r>
          </a:p>
        </p:txBody>
      </p:sp>
      <p:sp>
        <p:nvSpPr>
          <p:cNvPr id="155" name="Rectangle à coins arrondis 96">
            <a:extLst>
              <a:ext uri="{FF2B5EF4-FFF2-40B4-BE49-F238E27FC236}">
                <a16:creationId xmlns:a16="http://schemas.microsoft.com/office/drawing/2014/main" id="{14605DF5-9F99-4F70-919C-BB1CD0CF53C3}"/>
              </a:ext>
            </a:extLst>
          </p:cNvPr>
          <p:cNvSpPr/>
          <p:nvPr/>
        </p:nvSpPr>
        <p:spPr>
          <a:xfrm>
            <a:off x="1986610" y="3097174"/>
            <a:ext cx="2493523" cy="2053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</a:t>
            </a:r>
          </a:p>
        </p:txBody>
      </p:sp>
      <p:sp>
        <p:nvSpPr>
          <p:cNvPr id="156" name="Rectangle à coins arrondis 96">
            <a:extLst>
              <a:ext uri="{FF2B5EF4-FFF2-40B4-BE49-F238E27FC236}">
                <a16:creationId xmlns:a16="http://schemas.microsoft.com/office/drawing/2014/main" id="{AD3CE00D-BE33-4B85-99BF-CBE2CFABE9C8}"/>
              </a:ext>
            </a:extLst>
          </p:cNvPr>
          <p:cNvSpPr/>
          <p:nvPr/>
        </p:nvSpPr>
        <p:spPr>
          <a:xfrm>
            <a:off x="1244551" y="1464306"/>
            <a:ext cx="6556589" cy="4793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3" rtlCol="0" anchor="ctr"/>
          <a:lstStyle/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Applied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data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analysis</a:t>
            </a:r>
            <a:endParaRPr kumimoji="0" lang="fr-FR" sz="9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Commande non-linéaire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programming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for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systems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on a chip</a:t>
            </a: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Machine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learning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programming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Managment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de projet et analyse du risque</a:t>
            </a:r>
          </a:p>
          <a:p>
            <a:pPr algn="ctr">
              <a:defRPr/>
            </a:pP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Mechanical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product</a:t>
            </a: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design and </a:t>
            </a:r>
            <a:r>
              <a:rPr lang="fr-F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development</a:t>
            </a:r>
            <a:endParaRPr lang="fr-FR" sz="9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Principles of finance</a:t>
            </a:r>
          </a:p>
        </p:txBody>
      </p:sp>
    </p:spTree>
    <p:extLst>
      <p:ext uri="{BB962C8B-B14F-4D97-AF65-F5344CB8AC3E}">
        <p14:creationId xmlns:p14="http://schemas.microsoft.com/office/powerpoint/2010/main" val="22351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6" grpId="0" animBg="1"/>
      <p:bldP spid="88" grpId="0" animBg="1"/>
      <p:bldP spid="93" grpId="0" animBg="1"/>
      <p:bldP spid="94" grpId="0" animBg="1"/>
      <p:bldP spid="102" grpId="0" animBg="1"/>
      <p:bldP spid="103" grpId="0" animBg="1"/>
      <p:bldP spid="109" grpId="0" animBg="1"/>
      <p:bldP spid="110" grpId="0" animBg="1"/>
      <p:bldP spid="113" grpId="0" animBg="1"/>
      <p:bldP spid="115" grpId="0" animBg="1"/>
      <p:bldP spid="117" grpId="0" animBg="1"/>
      <p:bldP spid="118" grpId="0" animBg="1"/>
      <p:bldP spid="120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55" grpId="0" animBg="1"/>
      <p:bldP spid="1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à coins arrondis 53">
            <a:extLst>
              <a:ext uri="{FF2B5EF4-FFF2-40B4-BE49-F238E27FC236}">
                <a16:creationId xmlns:a16="http://schemas.microsoft.com/office/drawing/2014/main" id="{2A2EE89E-38A9-447C-906F-C37E1170D010}"/>
              </a:ext>
            </a:extLst>
          </p:cNvPr>
          <p:cNvSpPr/>
          <p:nvPr/>
        </p:nvSpPr>
        <p:spPr>
          <a:xfrm>
            <a:off x="1257540" y="480279"/>
            <a:ext cx="7707585" cy="1235829"/>
          </a:xfrm>
          <a:prstGeom prst="roundRect">
            <a:avLst>
              <a:gd name="adj" fmla="val 7727"/>
            </a:avLst>
          </a:prstGeom>
          <a:solidFill>
            <a:srgbClr val="B5CBCF"/>
          </a:solidFill>
          <a:ln>
            <a:solidFill>
              <a:srgbClr val="547A8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à coins arrondis 70">
            <a:extLst>
              <a:ext uri="{FF2B5EF4-FFF2-40B4-BE49-F238E27FC236}">
                <a16:creationId xmlns:a16="http://schemas.microsoft.com/office/drawing/2014/main" id="{7155E69D-997A-445C-A5FC-A2B70339729F}"/>
              </a:ext>
            </a:extLst>
          </p:cNvPr>
          <p:cNvSpPr/>
          <p:nvPr/>
        </p:nvSpPr>
        <p:spPr>
          <a:xfrm>
            <a:off x="1305363" y="578892"/>
            <a:ext cx="943899" cy="991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Physique des Composants Semiconducteurs</a:t>
            </a:r>
          </a:p>
        </p:txBody>
      </p:sp>
      <p:sp>
        <p:nvSpPr>
          <p:cNvPr id="85" name="Rectangle à coins arrondis 73">
            <a:extLst>
              <a:ext uri="{FF2B5EF4-FFF2-40B4-BE49-F238E27FC236}">
                <a16:creationId xmlns:a16="http://schemas.microsoft.com/office/drawing/2014/main" id="{32CE4EDB-0545-4F40-80D9-0A50271D582F}"/>
              </a:ext>
            </a:extLst>
          </p:cNvPr>
          <p:cNvSpPr/>
          <p:nvPr/>
        </p:nvSpPr>
        <p:spPr>
          <a:xfrm>
            <a:off x="7007284" y="578892"/>
            <a:ext cx="915140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(40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à coins arrondis 73">
            <a:extLst>
              <a:ext uri="{FF2B5EF4-FFF2-40B4-BE49-F238E27FC236}">
                <a16:creationId xmlns:a16="http://schemas.microsoft.com/office/drawing/2014/main" id="{26A7F73F-0B28-4D77-B6EE-ECD23829514E}"/>
              </a:ext>
            </a:extLst>
          </p:cNvPr>
          <p:cNvSpPr/>
          <p:nvPr/>
        </p:nvSpPr>
        <p:spPr>
          <a:xfrm>
            <a:off x="4109272" y="578892"/>
            <a:ext cx="924176" cy="1021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Architecture software</a:t>
            </a:r>
          </a:p>
        </p:txBody>
      </p:sp>
      <p:sp>
        <p:nvSpPr>
          <p:cNvPr id="87" name="Rectangle à coins arrondis 70">
            <a:extLst>
              <a:ext uri="{FF2B5EF4-FFF2-40B4-BE49-F238E27FC236}">
                <a16:creationId xmlns:a16="http://schemas.microsoft.com/office/drawing/2014/main" id="{AE1C08D9-DF8E-4657-BDE4-9919A4DA2396}"/>
              </a:ext>
            </a:extLst>
          </p:cNvPr>
          <p:cNvSpPr/>
          <p:nvPr/>
        </p:nvSpPr>
        <p:spPr>
          <a:xfrm>
            <a:off x="2278157" y="578892"/>
            <a:ext cx="880409" cy="1016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 science quantique – une vision singulière</a:t>
            </a:r>
          </a:p>
        </p:txBody>
      </p:sp>
      <p:sp>
        <p:nvSpPr>
          <p:cNvPr id="88" name="Rectangle à coins arrondis 73">
            <a:extLst>
              <a:ext uri="{FF2B5EF4-FFF2-40B4-BE49-F238E27FC236}">
                <a16:creationId xmlns:a16="http://schemas.microsoft.com/office/drawing/2014/main" id="{D784D8FB-D9D2-4D36-9F9B-EC9B46EB1B3C}"/>
              </a:ext>
            </a:extLst>
          </p:cNvPr>
          <p:cNvSpPr/>
          <p:nvPr/>
        </p:nvSpPr>
        <p:spPr>
          <a:xfrm>
            <a:off x="5062343" y="578893"/>
            <a:ext cx="953723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Bioengineering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à coins arrondis 73">
            <a:extLst>
              <a:ext uri="{FF2B5EF4-FFF2-40B4-BE49-F238E27FC236}">
                <a16:creationId xmlns:a16="http://schemas.microsoft.com/office/drawing/2014/main" id="{C862EC10-DABC-4935-A7DD-170793923A8E}"/>
              </a:ext>
            </a:extLst>
          </p:cNvPr>
          <p:cNvSpPr/>
          <p:nvPr/>
        </p:nvSpPr>
        <p:spPr>
          <a:xfrm>
            <a:off x="7951320" y="578892"/>
            <a:ext cx="980729" cy="1022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Microfabrication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(12-15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à coins arrondis 73">
            <a:extLst>
              <a:ext uri="{FF2B5EF4-FFF2-40B4-BE49-F238E27FC236}">
                <a16:creationId xmlns:a16="http://schemas.microsoft.com/office/drawing/2014/main" id="{6395D389-3D5D-4346-9B2D-A7D65A289FC4}"/>
              </a:ext>
            </a:extLst>
          </p:cNvPr>
          <p:cNvSpPr/>
          <p:nvPr/>
        </p:nvSpPr>
        <p:spPr>
          <a:xfrm>
            <a:off x="6044961" y="578892"/>
            <a:ext cx="933428" cy="10297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Mécanismes pour environnements extrêmes</a:t>
            </a:r>
          </a:p>
        </p:txBody>
      </p:sp>
      <p:sp>
        <p:nvSpPr>
          <p:cNvPr id="94" name="Rectangle à coins arrondis 73">
            <a:extLst>
              <a:ext uri="{FF2B5EF4-FFF2-40B4-BE49-F238E27FC236}">
                <a16:creationId xmlns:a16="http://schemas.microsoft.com/office/drawing/2014/main" id="{9A7A6997-2AFA-4B1F-8737-284AE1C19249}"/>
              </a:ext>
            </a:extLst>
          </p:cNvPr>
          <p:cNvSpPr/>
          <p:nvPr/>
        </p:nvSpPr>
        <p:spPr>
          <a:xfrm>
            <a:off x="3187461" y="578892"/>
            <a:ext cx="892916" cy="10216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Analyse matricielle</a:t>
            </a:r>
          </a:p>
        </p:txBody>
      </p:sp>
      <p:sp>
        <p:nvSpPr>
          <p:cNvPr id="99" name="Rectangle à coins arrondis 98"/>
          <p:cNvSpPr/>
          <p:nvPr/>
        </p:nvSpPr>
        <p:spPr>
          <a:xfrm>
            <a:off x="1426284" y="96379"/>
            <a:ext cx="3428173" cy="2607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Options Bachelor</a:t>
            </a:r>
          </a:p>
        </p:txBody>
      </p:sp>
      <p:sp>
        <p:nvSpPr>
          <p:cNvPr id="115" name="ZoneTexte 17">
            <a:extLst>
              <a:ext uri="{FF2B5EF4-FFF2-40B4-BE49-F238E27FC236}">
                <a16:creationId xmlns:a16="http://schemas.microsoft.com/office/drawing/2014/main" id="{FDD699AB-17A0-4F16-9AE6-47363AD73236}"/>
              </a:ext>
            </a:extLst>
          </p:cNvPr>
          <p:cNvSpPr txBox="1"/>
          <p:nvPr/>
        </p:nvSpPr>
        <p:spPr>
          <a:xfrm>
            <a:off x="5218678" y="2256127"/>
            <a:ext cx="2619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Microengineering</a:t>
            </a:r>
            <a:r>
              <a:rPr lang="fr-CH" sz="1000" dirty="0"/>
              <a:t> master</a:t>
            </a:r>
          </a:p>
        </p:txBody>
      </p:sp>
      <p:pic>
        <p:nvPicPr>
          <p:cNvPr id="116" name="Image 6">
            <a:extLst>
              <a:ext uri="{FF2B5EF4-FFF2-40B4-BE49-F238E27FC236}">
                <a16:creationId xmlns:a16="http://schemas.microsoft.com/office/drawing/2014/main" id="{C921572C-E491-4647-88A2-7D6D003F1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4" r="33194"/>
          <a:stretch/>
        </p:blipFill>
        <p:spPr>
          <a:xfrm>
            <a:off x="5831096" y="2483455"/>
            <a:ext cx="1395124" cy="139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" name="Image 13">
            <a:extLst>
              <a:ext uri="{FF2B5EF4-FFF2-40B4-BE49-F238E27FC236}">
                <a16:creationId xmlns:a16="http://schemas.microsoft.com/office/drawing/2014/main" id="{9315B6F7-DB5B-4020-A671-25028963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22" y="2511367"/>
            <a:ext cx="1357141" cy="1375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" name="ZoneTexte 18">
            <a:extLst>
              <a:ext uri="{FF2B5EF4-FFF2-40B4-BE49-F238E27FC236}">
                <a16:creationId xmlns:a16="http://schemas.microsoft.com/office/drawing/2014/main" id="{AFDFB8FD-B45F-4220-B994-16B2F63DC3B8}"/>
              </a:ext>
            </a:extLst>
          </p:cNvPr>
          <p:cNvSpPr txBox="1"/>
          <p:nvPr/>
        </p:nvSpPr>
        <p:spPr>
          <a:xfrm>
            <a:off x="2122926" y="2280199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Robotics</a:t>
            </a:r>
            <a:r>
              <a:rPr lang="fr-CH" sz="1000" dirty="0"/>
              <a:t> master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06DA2F-7AE2-4E73-8A0E-C5500CBD4877}"/>
              </a:ext>
            </a:extLst>
          </p:cNvPr>
          <p:cNvSpPr/>
          <p:nvPr/>
        </p:nvSpPr>
        <p:spPr>
          <a:xfrm>
            <a:off x="5238749" y="3260158"/>
            <a:ext cx="1229075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Optics </a:t>
            </a:r>
            <a:r>
              <a:rPr lang="en-US" sz="900" dirty="0"/>
              <a:t>&amp; </a:t>
            </a:r>
            <a:r>
              <a:rPr lang="en-US" sz="900" dirty="0">
                <a:solidFill>
                  <a:schemeClr val="lt1"/>
                </a:solidFill>
              </a:rPr>
              <a:t>photonics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9506561-97BD-4F8D-8CE2-448EDCA35156}"/>
              </a:ext>
            </a:extLst>
          </p:cNvPr>
          <p:cNvSpPr/>
          <p:nvPr/>
        </p:nvSpPr>
        <p:spPr>
          <a:xfrm>
            <a:off x="5532985" y="3489046"/>
            <a:ext cx="934839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Micro/Nano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F240B70-CDA2-47FF-8D8A-62F1BC8B1134}"/>
              </a:ext>
            </a:extLst>
          </p:cNvPr>
          <p:cNvSpPr/>
          <p:nvPr/>
        </p:nvSpPr>
        <p:spPr>
          <a:xfrm>
            <a:off x="5164295" y="3734703"/>
            <a:ext cx="1309376" cy="242196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Advanced production &amp; manufacturing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F2D81FA-C670-44E1-9634-97505B8BE91A}"/>
              </a:ext>
            </a:extLst>
          </p:cNvPr>
          <p:cNvSpPr/>
          <p:nvPr/>
        </p:nvSpPr>
        <p:spPr>
          <a:xfrm>
            <a:off x="3326707" y="3255040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Industrial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763A57D-156B-4426-AC5D-9B63C1833AD1}"/>
              </a:ext>
            </a:extLst>
          </p:cNvPr>
          <p:cNvSpPr/>
          <p:nvPr/>
        </p:nvSpPr>
        <p:spPr>
          <a:xfrm>
            <a:off x="3324480" y="3485121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Mobile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CE629D7-14F3-40A5-A9F6-C2CF6CAD1CB6}"/>
              </a:ext>
            </a:extLst>
          </p:cNvPr>
          <p:cNvSpPr/>
          <p:nvPr/>
        </p:nvSpPr>
        <p:spPr>
          <a:xfrm>
            <a:off x="3326707" y="3709097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M</a:t>
            </a:r>
            <a:r>
              <a:rPr lang="en-US" sz="900" dirty="0">
                <a:solidFill>
                  <a:schemeClr val="lt1"/>
                </a:solidFill>
              </a:rPr>
              <a:t>edical</a:t>
            </a:r>
            <a:endParaRPr lang="fr-CH" sz="900" dirty="0">
              <a:solidFill>
                <a:schemeClr val="lt1"/>
              </a:solidFill>
            </a:endParaRPr>
          </a:p>
        </p:txBody>
      </p:sp>
      <p:pic>
        <p:nvPicPr>
          <p:cNvPr id="125" name="Picture 21">
            <a:extLst>
              <a:ext uri="{FF2B5EF4-FFF2-40B4-BE49-F238E27FC236}">
                <a16:creationId xmlns:a16="http://schemas.microsoft.com/office/drawing/2014/main" id="{8D34E7AB-25CE-462B-8A1A-519DA0F2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516"/>
          <a:stretch/>
        </p:blipFill>
        <p:spPr>
          <a:xfrm>
            <a:off x="5061133" y="4223277"/>
            <a:ext cx="837905" cy="81493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" name="Picture 23">
            <a:extLst>
              <a:ext uri="{FF2B5EF4-FFF2-40B4-BE49-F238E27FC236}">
                <a16:creationId xmlns:a16="http://schemas.microsoft.com/office/drawing/2014/main" id="{2590C401-85B3-401C-AB7E-AAA2903ECA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594"/>
          <a:stretch/>
        </p:blipFill>
        <p:spPr>
          <a:xfrm>
            <a:off x="2302464" y="4241986"/>
            <a:ext cx="837906" cy="8537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7" name="Picture 25">
            <a:extLst>
              <a:ext uri="{FF2B5EF4-FFF2-40B4-BE49-F238E27FC236}">
                <a16:creationId xmlns:a16="http://schemas.microsoft.com/office/drawing/2014/main" id="{372ECBE7-0321-4287-9F67-F626AD3012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6414"/>
          <a:stretch/>
        </p:blipFill>
        <p:spPr>
          <a:xfrm>
            <a:off x="7603762" y="4252151"/>
            <a:ext cx="840315" cy="83346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8" name="ZoneTexte 17">
            <a:extLst>
              <a:ext uri="{FF2B5EF4-FFF2-40B4-BE49-F238E27FC236}">
                <a16:creationId xmlns:a16="http://schemas.microsoft.com/office/drawing/2014/main" id="{8F75AB6F-8257-45B0-8CA2-28386E778EF0}"/>
              </a:ext>
            </a:extLst>
          </p:cNvPr>
          <p:cNvSpPr txBox="1"/>
          <p:nvPr/>
        </p:nvSpPr>
        <p:spPr>
          <a:xfrm>
            <a:off x="4204270" y="4668882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Biomedical</a:t>
            </a:r>
            <a:r>
              <a:rPr lang="fr-CH" sz="900" dirty="0"/>
              <a:t> Technologies</a:t>
            </a:r>
          </a:p>
        </p:txBody>
      </p:sp>
      <p:sp>
        <p:nvSpPr>
          <p:cNvPr id="129" name="ZoneTexte 17">
            <a:extLst>
              <a:ext uri="{FF2B5EF4-FFF2-40B4-BE49-F238E27FC236}">
                <a16:creationId xmlns:a16="http://schemas.microsoft.com/office/drawing/2014/main" id="{181641B2-A943-4766-AFA6-388FA3CBFE54}"/>
              </a:ext>
            </a:extLst>
          </p:cNvPr>
          <p:cNvSpPr txBox="1"/>
          <p:nvPr/>
        </p:nvSpPr>
        <p:spPr>
          <a:xfrm>
            <a:off x="6863784" y="4807382"/>
            <a:ext cx="1089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Imaging</a:t>
            </a:r>
          </a:p>
        </p:txBody>
      </p:sp>
      <p:sp>
        <p:nvSpPr>
          <p:cNvPr id="130" name="ZoneTexte 17">
            <a:extLst>
              <a:ext uri="{FF2B5EF4-FFF2-40B4-BE49-F238E27FC236}">
                <a16:creationId xmlns:a16="http://schemas.microsoft.com/office/drawing/2014/main" id="{63F86004-D8A0-4ED0-B22C-0B71112A5918}"/>
              </a:ext>
            </a:extLst>
          </p:cNvPr>
          <p:cNvSpPr txBox="1"/>
          <p:nvPr/>
        </p:nvSpPr>
        <p:spPr>
          <a:xfrm>
            <a:off x="1538356" y="4727578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Optics</a:t>
            </a:r>
            <a:r>
              <a:rPr lang="fr-CH" sz="900" dirty="0"/>
              <a:t> &amp; Photonics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531537-3AA9-4497-9995-CF27A1A314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8" r="39490"/>
          <a:stretch/>
        </p:blipFill>
        <p:spPr>
          <a:xfrm>
            <a:off x="1282499" y="3006416"/>
            <a:ext cx="1089043" cy="106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1" name="ZoneTexte 18">
            <a:extLst>
              <a:ext uri="{FF2B5EF4-FFF2-40B4-BE49-F238E27FC236}">
                <a16:creationId xmlns:a16="http://schemas.microsoft.com/office/drawing/2014/main" id="{1525F608-FB53-4AE7-B086-6694464A672A}"/>
              </a:ext>
            </a:extLst>
          </p:cNvPr>
          <p:cNvSpPr txBox="1"/>
          <p:nvPr/>
        </p:nvSpPr>
        <p:spPr>
          <a:xfrm>
            <a:off x="636565" y="2752177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Quantum science master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55CE36-AAC9-4BE4-BF47-2450D797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43" r="22232"/>
          <a:stretch/>
        </p:blipFill>
        <p:spPr>
          <a:xfrm>
            <a:off x="8050981" y="2998398"/>
            <a:ext cx="1023094" cy="104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2" name="ZoneTexte 18">
            <a:extLst>
              <a:ext uri="{FF2B5EF4-FFF2-40B4-BE49-F238E27FC236}">
                <a16:creationId xmlns:a16="http://schemas.microsoft.com/office/drawing/2014/main" id="{8952B4E5-4302-4529-989A-1BA94FEBDEE5}"/>
              </a:ext>
            </a:extLst>
          </p:cNvPr>
          <p:cNvSpPr txBox="1"/>
          <p:nvPr/>
        </p:nvSpPr>
        <p:spPr>
          <a:xfrm>
            <a:off x="7285945" y="2748703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Neuro-X master</a:t>
            </a:r>
          </a:p>
        </p:txBody>
      </p:sp>
    </p:spTree>
    <p:extLst>
      <p:ext uri="{BB962C8B-B14F-4D97-AF65-F5344CB8AC3E}">
        <p14:creationId xmlns:p14="http://schemas.microsoft.com/office/powerpoint/2010/main" val="192526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8" grpId="0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8" grpId="0"/>
      <p:bldP spid="129" grpId="0"/>
      <p:bldP spid="130" grpId="0"/>
      <p:bldP spid="131" grpId="0"/>
      <p:bldP spid="1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à coins arrondis 53">
            <a:extLst>
              <a:ext uri="{FF2B5EF4-FFF2-40B4-BE49-F238E27FC236}">
                <a16:creationId xmlns:a16="http://schemas.microsoft.com/office/drawing/2014/main" id="{2A2EE89E-38A9-447C-906F-C37E1170D010}"/>
              </a:ext>
            </a:extLst>
          </p:cNvPr>
          <p:cNvSpPr/>
          <p:nvPr/>
        </p:nvSpPr>
        <p:spPr>
          <a:xfrm>
            <a:off x="1257540" y="480279"/>
            <a:ext cx="7707585" cy="1235829"/>
          </a:xfrm>
          <a:prstGeom prst="roundRect">
            <a:avLst>
              <a:gd name="adj" fmla="val 7727"/>
            </a:avLst>
          </a:prstGeom>
          <a:solidFill>
            <a:srgbClr val="B5CBCF"/>
          </a:solidFill>
          <a:ln>
            <a:solidFill>
              <a:srgbClr val="547A8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à coins arrondis 70">
            <a:extLst>
              <a:ext uri="{FF2B5EF4-FFF2-40B4-BE49-F238E27FC236}">
                <a16:creationId xmlns:a16="http://schemas.microsoft.com/office/drawing/2014/main" id="{7155E69D-997A-445C-A5FC-A2B70339729F}"/>
              </a:ext>
            </a:extLst>
          </p:cNvPr>
          <p:cNvSpPr/>
          <p:nvPr/>
        </p:nvSpPr>
        <p:spPr>
          <a:xfrm>
            <a:off x="1305363" y="578892"/>
            <a:ext cx="943899" cy="991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Physique des Composants Semiconducteurs</a:t>
            </a:r>
          </a:p>
        </p:txBody>
      </p:sp>
      <p:sp>
        <p:nvSpPr>
          <p:cNvPr id="85" name="Rectangle à coins arrondis 73">
            <a:extLst>
              <a:ext uri="{FF2B5EF4-FFF2-40B4-BE49-F238E27FC236}">
                <a16:creationId xmlns:a16="http://schemas.microsoft.com/office/drawing/2014/main" id="{32CE4EDB-0545-4F40-80D9-0A50271D582F}"/>
              </a:ext>
            </a:extLst>
          </p:cNvPr>
          <p:cNvSpPr/>
          <p:nvPr/>
        </p:nvSpPr>
        <p:spPr>
          <a:xfrm>
            <a:off x="7007284" y="578892"/>
            <a:ext cx="915140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(40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à coins arrondis 73">
            <a:extLst>
              <a:ext uri="{FF2B5EF4-FFF2-40B4-BE49-F238E27FC236}">
                <a16:creationId xmlns:a16="http://schemas.microsoft.com/office/drawing/2014/main" id="{26A7F73F-0B28-4D77-B6EE-ECD23829514E}"/>
              </a:ext>
            </a:extLst>
          </p:cNvPr>
          <p:cNvSpPr/>
          <p:nvPr/>
        </p:nvSpPr>
        <p:spPr>
          <a:xfrm>
            <a:off x="4109272" y="578892"/>
            <a:ext cx="924176" cy="1021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Architecture software</a:t>
            </a:r>
          </a:p>
        </p:txBody>
      </p:sp>
      <p:sp>
        <p:nvSpPr>
          <p:cNvPr id="87" name="Rectangle à coins arrondis 70">
            <a:extLst>
              <a:ext uri="{FF2B5EF4-FFF2-40B4-BE49-F238E27FC236}">
                <a16:creationId xmlns:a16="http://schemas.microsoft.com/office/drawing/2014/main" id="{AE1C08D9-DF8E-4657-BDE4-9919A4DA2396}"/>
              </a:ext>
            </a:extLst>
          </p:cNvPr>
          <p:cNvSpPr/>
          <p:nvPr/>
        </p:nvSpPr>
        <p:spPr>
          <a:xfrm>
            <a:off x="2278157" y="578892"/>
            <a:ext cx="880409" cy="1016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 science quantique – une vision singulière</a:t>
            </a:r>
          </a:p>
        </p:txBody>
      </p:sp>
      <p:sp>
        <p:nvSpPr>
          <p:cNvPr id="88" name="Rectangle à coins arrondis 73">
            <a:extLst>
              <a:ext uri="{FF2B5EF4-FFF2-40B4-BE49-F238E27FC236}">
                <a16:creationId xmlns:a16="http://schemas.microsoft.com/office/drawing/2014/main" id="{D784D8FB-D9D2-4D36-9F9B-EC9B46EB1B3C}"/>
              </a:ext>
            </a:extLst>
          </p:cNvPr>
          <p:cNvSpPr/>
          <p:nvPr/>
        </p:nvSpPr>
        <p:spPr>
          <a:xfrm>
            <a:off x="5062343" y="578893"/>
            <a:ext cx="953723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Bioengineering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à coins arrondis 73">
            <a:extLst>
              <a:ext uri="{FF2B5EF4-FFF2-40B4-BE49-F238E27FC236}">
                <a16:creationId xmlns:a16="http://schemas.microsoft.com/office/drawing/2014/main" id="{C862EC10-DABC-4935-A7DD-170793923A8E}"/>
              </a:ext>
            </a:extLst>
          </p:cNvPr>
          <p:cNvSpPr/>
          <p:nvPr/>
        </p:nvSpPr>
        <p:spPr>
          <a:xfrm>
            <a:off x="7951320" y="578892"/>
            <a:ext cx="980729" cy="1022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Microfabrication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(12-15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à coins arrondis 73">
            <a:extLst>
              <a:ext uri="{FF2B5EF4-FFF2-40B4-BE49-F238E27FC236}">
                <a16:creationId xmlns:a16="http://schemas.microsoft.com/office/drawing/2014/main" id="{6395D389-3D5D-4346-9B2D-A7D65A289FC4}"/>
              </a:ext>
            </a:extLst>
          </p:cNvPr>
          <p:cNvSpPr/>
          <p:nvPr/>
        </p:nvSpPr>
        <p:spPr>
          <a:xfrm>
            <a:off x="6044961" y="578892"/>
            <a:ext cx="933428" cy="10297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Mécanismes pour environnements extrêmes</a:t>
            </a:r>
          </a:p>
        </p:txBody>
      </p:sp>
      <p:sp>
        <p:nvSpPr>
          <p:cNvPr id="94" name="Rectangle à coins arrondis 73">
            <a:extLst>
              <a:ext uri="{FF2B5EF4-FFF2-40B4-BE49-F238E27FC236}">
                <a16:creationId xmlns:a16="http://schemas.microsoft.com/office/drawing/2014/main" id="{9A7A6997-2AFA-4B1F-8737-284AE1C19249}"/>
              </a:ext>
            </a:extLst>
          </p:cNvPr>
          <p:cNvSpPr/>
          <p:nvPr/>
        </p:nvSpPr>
        <p:spPr>
          <a:xfrm>
            <a:off x="3187461" y="578892"/>
            <a:ext cx="892916" cy="10216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Analyse matricielle</a:t>
            </a:r>
          </a:p>
        </p:txBody>
      </p:sp>
      <p:sp>
        <p:nvSpPr>
          <p:cNvPr id="99" name="Rectangle à coins arrondis 98"/>
          <p:cNvSpPr/>
          <p:nvPr/>
        </p:nvSpPr>
        <p:spPr>
          <a:xfrm>
            <a:off x="1426284" y="96379"/>
            <a:ext cx="3428173" cy="2607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Options Bachelor</a:t>
            </a:r>
          </a:p>
        </p:txBody>
      </p:sp>
      <p:sp>
        <p:nvSpPr>
          <p:cNvPr id="115" name="ZoneTexte 17">
            <a:extLst>
              <a:ext uri="{FF2B5EF4-FFF2-40B4-BE49-F238E27FC236}">
                <a16:creationId xmlns:a16="http://schemas.microsoft.com/office/drawing/2014/main" id="{FDD699AB-17A0-4F16-9AE6-47363AD73236}"/>
              </a:ext>
            </a:extLst>
          </p:cNvPr>
          <p:cNvSpPr txBox="1"/>
          <p:nvPr/>
        </p:nvSpPr>
        <p:spPr>
          <a:xfrm>
            <a:off x="5218678" y="2256127"/>
            <a:ext cx="2619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Microengineering</a:t>
            </a:r>
            <a:r>
              <a:rPr lang="fr-CH" sz="1000" dirty="0"/>
              <a:t> master</a:t>
            </a:r>
          </a:p>
        </p:txBody>
      </p:sp>
      <p:pic>
        <p:nvPicPr>
          <p:cNvPr id="116" name="Image 6">
            <a:extLst>
              <a:ext uri="{FF2B5EF4-FFF2-40B4-BE49-F238E27FC236}">
                <a16:creationId xmlns:a16="http://schemas.microsoft.com/office/drawing/2014/main" id="{C921572C-E491-4647-88A2-7D6D003F1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4" r="33194"/>
          <a:stretch/>
        </p:blipFill>
        <p:spPr>
          <a:xfrm>
            <a:off x="5831096" y="2483455"/>
            <a:ext cx="1395124" cy="139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" name="Image 13">
            <a:extLst>
              <a:ext uri="{FF2B5EF4-FFF2-40B4-BE49-F238E27FC236}">
                <a16:creationId xmlns:a16="http://schemas.microsoft.com/office/drawing/2014/main" id="{9315B6F7-DB5B-4020-A671-25028963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22" y="2511367"/>
            <a:ext cx="1357141" cy="1375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" name="ZoneTexte 18">
            <a:extLst>
              <a:ext uri="{FF2B5EF4-FFF2-40B4-BE49-F238E27FC236}">
                <a16:creationId xmlns:a16="http://schemas.microsoft.com/office/drawing/2014/main" id="{AFDFB8FD-B45F-4220-B994-16B2F63DC3B8}"/>
              </a:ext>
            </a:extLst>
          </p:cNvPr>
          <p:cNvSpPr txBox="1"/>
          <p:nvPr/>
        </p:nvSpPr>
        <p:spPr>
          <a:xfrm>
            <a:off x="2122926" y="2280199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Robotics</a:t>
            </a:r>
            <a:r>
              <a:rPr lang="fr-CH" sz="1000" dirty="0"/>
              <a:t> master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06DA2F-7AE2-4E73-8A0E-C5500CBD4877}"/>
              </a:ext>
            </a:extLst>
          </p:cNvPr>
          <p:cNvSpPr/>
          <p:nvPr/>
        </p:nvSpPr>
        <p:spPr>
          <a:xfrm>
            <a:off x="5238749" y="3260158"/>
            <a:ext cx="1229075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Optics </a:t>
            </a:r>
            <a:r>
              <a:rPr lang="en-US" sz="900" dirty="0"/>
              <a:t>&amp; </a:t>
            </a:r>
            <a:r>
              <a:rPr lang="en-US" sz="900" dirty="0">
                <a:solidFill>
                  <a:schemeClr val="lt1"/>
                </a:solidFill>
              </a:rPr>
              <a:t>photonics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9506561-97BD-4F8D-8CE2-448EDCA35156}"/>
              </a:ext>
            </a:extLst>
          </p:cNvPr>
          <p:cNvSpPr/>
          <p:nvPr/>
        </p:nvSpPr>
        <p:spPr>
          <a:xfrm>
            <a:off x="5532985" y="3489046"/>
            <a:ext cx="934839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Micro/Nano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F240B70-CDA2-47FF-8D8A-62F1BC8B1134}"/>
              </a:ext>
            </a:extLst>
          </p:cNvPr>
          <p:cNvSpPr/>
          <p:nvPr/>
        </p:nvSpPr>
        <p:spPr>
          <a:xfrm>
            <a:off x="5164295" y="3734703"/>
            <a:ext cx="1309376" cy="242196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Advanced production &amp; manufacturing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F2D81FA-C670-44E1-9634-97505B8BE91A}"/>
              </a:ext>
            </a:extLst>
          </p:cNvPr>
          <p:cNvSpPr/>
          <p:nvPr/>
        </p:nvSpPr>
        <p:spPr>
          <a:xfrm>
            <a:off x="3326707" y="3255040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Industrial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763A57D-156B-4426-AC5D-9B63C1833AD1}"/>
              </a:ext>
            </a:extLst>
          </p:cNvPr>
          <p:cNvSpPr/>
          <p:nvPr/>
        </p:nvSpPr>
        <p:spPr>
          <a:xfrm>
            <a:off x="3324480" y="3485121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Mobile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CE629D7-14F3-40A5-A9F6-C2CF6CAD1CB6}"/>
              </a:ext>
            </a:extLst>
          </p:cNvPr>
          <p:cNvSpPr/>
          <p:nvPr/>
        </p:nvSpPr>
        <p:spPr>
          <a:xfrm>
            <a:off x="3326707" y="3709097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M</a:t>
            </a:r>
            <a:r>
              <a:rPr lang="en-US" sz="900" dirty="0">
                <a:solidFill>
                  <a:schemeClr val="lt1"/>
                </a:solidFill>
              </a:rPr>
              <a:t>edical</a:t>
            </a:r>
            <a:endParaRPr lang="fr-CH" sz="900" dirty="0">
              <a:solidFill>
                <a:schemeClr val="lt1"/>
              </a:solidFill>
            </a:endParaRPr>
          </a:p>
        </p:txBody>
      </p:sp>
      <p:pic>
        <p:nvPicPr>
          <p:cNvPr id="125" name="Picture 21">
            <a:extLst>
              <a:ext uri="{FF2B5EF4-FFF2-40B4-BE49-F238E27FC236}">
                <a16:creationId xmlns:a16="http://schemas.microsoft.com/office/drawing/2014/main" id="{8D34E7AB-25CE-462B-8A1A-519DA0F2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516"/>
          <a:stretch/>
        </p:blipFill>
        <p:spPr>
          <a:xfrm>
            <a:off x="5061133" y="4223277"/>
            <a:ext cx="837905" cy="81493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" name="Picture 23">
            <a:extLst>
              <a:ext uri="{FF2B5EF4-FFF2-40B4-BE49-F238E27FC236}">
                <a16:creationId xmlns:a16="http://schemas.microsoft.com/office/drawing/2014/main" id="{2590C401-85B3-401C-AB7E-AAA2903ECA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594"/>
          <a:stretch/>
        </p:blipFill>
        <p:spPr>
          <a:xfrm>
            <a:off x="2302464" y="4241986"/>
            <a:ext cx="837906" cy="8537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7" name="Picture 25">
            <a:extLst>
              <a:ext uri="{FF2B5EF4-FFF2-40B4-BE49-F238E27FC236}">
                <a16:creationId xmlns:a16="http://schemas.microsoft.com/office/drawing/2014/main" id="{372ECBE7-0321-4287-9F67-F626AD3012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6414"/>
          <a:stretch/>
        </p:blipFill>
        <p:spPr>
          <a:xfrm>
            <a:off x="7603762" y="4252151"/>
            <a:ext cx="840315" cy="83346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8" name="ZoneTexte 17">
            <a:extLst>
              <a:ext uri="{FF2B5EF4-FFF2-40B4-BE49-F238E27FC236}">
                <a16:creationId xmlns:a16="http://schemas.microsoft.com/office/drawing/2014/main" id="{8F75AB6F-8257-45B0-8CA2-28386E778EF0}"/>
              </a:ext>
            </a:extLst>
          </p:cNvPr>
          <p:cNvSpPr txBox="1"/>
          <p:nvPr/>
        </p:nvSpPr>
        <p:spPr>
          <a:xfrm>
            <a:off x="4204270" y="4668882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Biomedical</a:t>
            </a:r>
            <a:r>
              <a:rPr lang="fr-CH" sz="900" dirty="0"/>
              <a:t> Technologies</a:t>
            </a:r>
          </a:p>
        </p:txBody>
      </p:sp>
      <p:sp>
        <p:nvSpPr>
          <p:cNvPr id="129" name="ZoneTexte 17">
            <a:extLst>
              <a:ext uri="{FF2B5EF4-FFF2-40B4-BE49-F238E27FC236}">
                <a16:creationId xmlns:a16="http://schemas.microsoft.com/office/drawing/2014/main" id="{181641B2-A943-4766-AFA6-388FA3CBFE54}"/>
              </a:ext>
            </a:extLst>
          </p:cNvPr>
          <p:cNvSpPr txBox="1"/>
          <p:nvPr/>
        </p:nvSpPr>
        <p:spPr>
          <a:xfrm>
            <a:off x="6863784" y="4807382"/>
            <a:ext cx="1089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Imaging</a:t>
            </a:r>
          </a:p>
        </p:txBody>
      </p:sp>
      <p:sp>
        <p:nvSpPr>
          <p:cNvPr id="130" name="ZoneTexte 17">
            <a:extLst>
              <a:ext uri="{FF2B5EF4-FFF2-40B4-BE49-F238E27FC236}">
                <a16:creationId xmlns:a16="http://schemas.microsoft.com/office/drawing/2014/main" id="{63F86004-D8A0-4ED0-B22C-0B71112A5918}"/>
              </a:ext>
            </a:extLst>
          </p:cNvPr>
          <p:cNvSpPr txBox="1"/>
          <p:nvPr/>
        </p:nvSpPr>
        <p:spPr>
          <a:xfrm>
            <a:off x="1538356" y="4727578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Optics</a:t>
            </a:r>
            <a:r>
              <a:rPr lang="fr-CH" sz="900" dirty="0"/>
              <a:t> &amp; Photonics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531537-3AA9-4497-9995-CF27A1A314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8" r="39490"/>
          <a:stretch/>
        </p:blipFill>
        <p:spPr>
          <a:xfrm>
            <a:off x="1282499" y="3006416"/>
            <a:ext cx="1089043" cy="106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1" name="ZoneTexte 18">
            <a:extLst>
              <a:ext uri="{FF2B5EF4-FFF2-40B4-BE49-F238E27FC236}">
                <a16:creationId xmlns:a16="http://schemas.microsoft.com/office/drawing/2014/main" id="{1525F608-FB53-4AE7-B086-6694464A672A}"/>
              </a:ext>
            </a:extLst>
          </p:cNvPr>
          <p:cNvSpPr txBox="1"/>
          <p:nvPr/>
        </p:nvSpPr>
        <p:spPr>
          <a:xfrm>
            <a:off x="636565" y="2752177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Quantum science master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55CE36-AAC9-4BE4-BF47-2450D797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43" r="22232"/>
          <a:stretch/>
        </p:blipFill>
        <p:spPr>
          <a:xfrm>
            <a:off x="8050981" y="2998398"/>
            <a:ext cx="1023094" cy="104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2" name="ZoneTexte 18">
            <a:extLst>
              <a:ext uri="{FF2B5EF4-FFF2-40B4-BE49-F238E27FC236}">
                <a16:creationId xmlns:a16="http://schemas.microsoft.com/office/drawing/2014/main" id="{8952B4E5-4302-4529-989A-1BA94FEBDEE5}"/>
              </a:ext>
            </a:extLst>
          </p:cNvPr>
          <p:cNvSpPr txBox="1"/>
          <p:nvPr/>
        </p:nvSpPr>
        <p:spPr>
          <a:xfrm>
            <a:off x="7285945" y="2748703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Neuro-X master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531E14-2838-4C65-A6E2-8963A4449324}"/>
              </a:ext>
            </a:extLst>
          </p:cNvPr>
          <p:cNvCxnSpPr>
            <a:cxnSpLocks/>
            <a:endCxn id="131" idx="0"/>
          </p:cNvCxnSpPr>
          <p:nvPr/>
        </p:nvCxnSpPr>
        <p:spPr>
          <a:xfrm>
            <a:off x="1827020" y="1403048"/>
            <a:ext cx="51212" cy="134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76FB6A-3E41-4886-B7BD-C4074E745671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403048"/>
            <a:ext cx="822170" cy="134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28B8E6-DD52-4204-AE9D-0206169709FC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372339"/>
            <a:ext cx="1679050" cy="1379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EAACAB-0302-4F82-9F58-34FE572B22EA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403048"/>
            <a:ext cx="3601854" cy="134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A9880B0-226A-48F8-86ED-40B9A16BB6E9}"/>
              </a:ext>
            </a:extLst>
          </p:cNvPr>
          <p:cNvCxnSpPr>
            <a:cxnSpLocks/>
          </p:cNvCxnSpPr>
          <p:nvPr/>
        </p:nvCxnSpPr>
        <p:spPr>
          <a:xfrm>
            <a:off x="3573292" y="1372339"/>
            <a:ext cx="0" cy="883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C568607-84FB-40E9-8804-F4A9014EF8D2}"/>
              </a:ext>
            </a:extLst>
          </p:cNvPr>
          <p:cNvCxnSpPr>
            <a:cxnSpLocks/>
          </p:cNvCxnSpPr>
          <p:nvPr/>
        </p:nvCxnSpPr>
        <p:spPr>
          <a:xfrm flipH="1">
            <a:off x="3557282" y="1335314"/>
            <a:ext cx="1014078" cy="904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4938360-E287-45C5-99EB-C4CBCA72C376}"/>
              </a:ext>
            </a:extLst>
          </p:cNvPr>
          <p:cNvCxnSpPr>
            <a:cxnSpLocks/>
          </p:cNvCxnSpPr>
          <p:nvPr/>
        </p:nvCxnSpPr>
        <p:spPr>
          <a:xfrm flipH="1">
            <a:off x="3586177" y="1396032"/>
            <a:ext cx="1893909" cy="819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7F3A028-8D5B-48A0-B073-0C2A56D85A25}"/>
              </a:ext>
            </a:extLst>
          </p:cNvPr>
          <p:cNvCxnSpPr>
            <a:cxnSpLocks/>
          </p:cNvCxnSpPr>
          <p:nvPr/>
        </p:nvCxnSpPr>
        <p:spPr>
          <a:xfrm flipH="1">
            <a:off x="3557282" y="1438427"/>
            <a:ext cx="2916390" cy="795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15686DF-993D-4EDA-8612-8FF3A78261F3}"/>
              </a:ext>
            </a:extLst>
          </p:cNvPr>
          <p:cNvCxnSpPr>
            <a:cxnSpLocks/>
          </p:cNvCxnSpPr>
          <p:nvPr/>
        </p:nvCxnSpPr>
        <p:spPr>
          <a:xfrm flipH="1">
            <a:off x="3602188" y="1460930"/>
            <a:ext cx="3806118" cy="761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6C28330-414B-4141-8798-0101C8657DCA}"/>
              </a:ext>
            </a:extLst>
          </p:cNvPr>
          <p:cNvCxnSpPr>
            <a:cxnSpLocks/>
          </p:cNvCxnSpPr>
          <p:nvPr/>
        </p:nvCxnSpPr>
        <p:spPr>
          <a:xfrm>
            <a:off x="1827020" y="1396032"/>
            <a:ext cx="4509946" cy="851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06258F-DA74-4A34-BB55-48A708E5740E}"/>
              </a:ext>
            </a:extLst>
          </p:cNvPr>
          <p:cNvCxnSpPr>
            <a:cxnSpLocks/>
          </p:cNvCxnSpPr>
          <p:nvPr/>
        </p:nvCxnSpPr>
        <p:spPr>
          <a:xfrm>
            <a:off x="3586177" y="1371207"/>
            <a:ext cx="2750789" cy="890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C39CF0-C28F-4067-AF9A-C78C8F5E9C89}"/>
              </a:ext>
            </a:extLst>
          </p:cNvPr>
          <p:cNvCxnSpPr>
            <a:cxnSpLocks/>
          </p:cNvCxnSpPr>
          <p:nvPr/>
        </p:nvCxnSpPr>
        <p:spPr>
          <a:xfrm>
            <a:off x="4567436" y="1343560"/>
            <a:ext cx="1769530" cy="896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01C4E90-9550-496C-A26B-BB33F194B524}"/>
              </a:ext>
            </a:extLst>
          </p:cNvPr>
          <p:cNvCxnSpPr>
            <a:cxnSpLocks/>
          </p:cNvCxnSpPr>
          <p:nvPr/>
        </p:nvCxnSpPr>
        <p:spPr>
          <a:xfrm>
            <a:off x="5480085" y="1419147"/>
            <a:ext cx="856881" cy="827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2D4F85C-1F1B-4409-9CCF-026937E98F55}"/>
              </a:ext>
            </a:extLst>
          </p:cNvPr>
          <p:cNvCxnSpPr>
            <a:cxnSpLocks/>
          </p:cNvCxnSpPr>
          <p:nvPr/>
        </p:nvCxnSpPr>
        <p:spPr>
          <a:xfrm flipH="1">
            <a:off x="6328930" y="1432232"/>
            <a:ext cx="144741" cy="815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B7118C1-EC6B-410E-96D8-38F49DBC7F85}"/>
              </a:ext>
            </a:extLst>
          </p:cNvPr>
          <p:cNvCxnSpPr>
            <a:cxnSpLocks/>
          </p:cNvCxnSpPr>
          <p:nvPr/>
        </p:nvCxnSpPr>
        <p:spPr>
          <a:xfrm flipH="1">
            <a:off x="6293913" y="1460930"/>
            <a:ext cx="1130404" cy="79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BF715DD-0282-40BA-AF8C-E5B8BB453830}"/>
              </a:ext>
            </a:extLst>
          </p:cNvPr>
          <p:cNvCxnSpPr>
            <a:cxnSpLocks/>
          </p:cNvCxnSpPr>
          <p:nvPr/>
        </p:nvCxnSpPr>
        <p:spPr>
          <a:xfrm flipH="1">
            <a:off x="6328929" y="1435856"/>
            <a:ext cx="2077436" cy="78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19F47BC-745C-4643-9B9B-A7917B063B36}"/>
              </a:ext>
            </a:extLst>
          </p:cNvPr>
          <p:cNvCxnSpPr>
            <a:cxnSpLocks/>
          </p:cNvCxnSpPr>
          <p:nvPr/>
        </p:nvCxnSpPr>
        <p:spPr>
          <a:xfrm>
            <a:off x="8401731" y="1438427"/>
            <a:ext cx="160797" cy="123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C83ACCA-26DA-447D-84B4-63621EB94556}"/>
              </a:ext>
            </a:extLst>
          </p:cNvPr>
          <p:cNvCxnSpPr>
            <a:cxnSpLocks/>
          </p:cNvCxnSpPr>
          <p:nvPr/>
        </p:nvCxnSpPr>
        <p:spPr>
          <a:xfrm>
            <a:off x="5491612" y="1419147"/>
            <a:ext cx="3070916" cy="1244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088B17E-F37A-4DF0-AB0C-A76857168351}"/>
              </a:ext>
            </a:extLst>
          </p:cNvPr>
          <p:cNvCxnSpPr>
            <a:cxnSpLocks/>
          </p:cNvCxnSpPr>
          <p:nvPr/>
        </p:nvCxnSpPr>
        <p:spPr>
          <a:xfrm>
            <a:off x="1836800" y="1409731"/>
            <a:ext cx="6690812" cy="1247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2FE9450-5DCB-467E-A014-BC04C7A92B76}"/>
              </a:ext>
            </a:extLst>
          </p:cNvPr>
          <p:cNvCxnSpPr>
            <a:cxnSpLocks/>
          </p:cNvCxnSpPr>
          <p:nvPr/>
        </p:nvCxnSpPr>
        <p:spPr>
          <a:xfrm>
            <a:off x="2717757" y="1403048"/>
            <a:ext cx="5764372" cy="1225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E690F93-0E9E-4422-B0CE-7A8D6265F3F1}"/>
              </a:ext>
            </a:extLst>
          </p:cNvPr>
          <p:cNvCxnSpPr>
            <a:cxnSpLocks/>
          </p:cNvCxnSpPr>
          <p:nvPr/>
        </p:nvCxnSpPr>
        <p:spPr>
          <a:xfrm>
            <a:off x="1847736" y="1432232"/>
            <a:ext cx="748142" cy="272369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84A679C-60D5-4A19-9D6B-3FFE8F9FDC61}"/>
              </a:ext>
            </a:extLst>
          </p:cNvPr>
          <p:cNvCxnSpPr>
            <a:cxnSpLocks/>
          </p:cNvCxnSpPr>
          <p:nvPr/>
        </p:nvCxnSpPr>
        <p:spPr>
          <a:xfrm flipH="1">
            <a:off x="2595878" y="1419147"/>
            <a:ext cx="117105" cy="273677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E7931C7-08D4-4C30-A048-F4E1FD265620}"/>
              </a:ext>
            </a:extLst>
          </p:cNvPr>
          <p:cNvCxnSpPr>
            <a:cxnSpLocks/>
          </p:cNvCxnSpPr>
          <p:nvPr/>
        </p:nvCxnSpPr>
        <p:spPr>
          <a:xfrm flipH="1">
            <a:off x="2619083" y="1382036"/>
            <a:ext cx="955554" cy="277388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0CF297C-6195-47FA-BCF0-3B0E674EC3D8}"/>
              </a:ext>
            </a:extLst>
          </p:cNvPr>
          <p:cNvCxnSpPr>
            <a:cxnSpLocks/>
          </p:cNvCxnSpPr>
          <p:nvPr/>
        </p:nvCxnSpPr>
        <p:spPr>
          <a:xfrm flipH="1">
            <a:off x="2639895" y="1424214"/>
            <a:ext cx="2840190" cy="270419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29E5302-AC16-4C41-B881-1DAA7CDF0FF7}"/>
              </a:ext>
            </a:extLst>
          </p:cNvPr>
          <p:cNvCxnSpPr>
            <a:cxnSpLocks/>
          </p:cNvCxnSpPr>
          <p:nvPr/>
        </p:nvCxnSpPr>
        <p:spPr>
          <a:xfrm flipH="1">
            <a:off x="2639895" y="1442737"/>
            <a:ext cx="5761836" cy="271318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5AD5266-2EC1-40FA-8A6A-6C9D0391252E}"/>
              </a:ext>
            </a:extLst>
          </p:cNvPr>
          <p:cNvCxnSpPr>
            <a:cxnSpLocks/>
          </p:cNvCxnSpPr>
          <p:nvPr/>
        </p:nvCxnSpPr>
        <p:spPr>
          <a:xfrm>
            <a:off x="1871241" y="1428756"/>
            <a:ext cx="3318432" cy="275900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5DD1FC-9E28-48A6-BD9C-9F64721A74FE}"/>
              </a:ext>
            </a:extLst>
          </p:cNvPr>
          <p:cNvCxnSpPr>
            <a:cxnSpLocks/>
          </p:cNvCxnSpPr>
          <p:nvPr/>
        </p:nvCxnSpPr>
        <p:spPr>
          <a:xfrm flipH="1">
            <a:off x="5207600" y="1442737"/>
            <a:ext cx="284013" cy="274502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B0E72F4-1A65-4B7E-B2B8-5D1759CF8E9D}"/>
              </a:ext>
            </a:extLst>
          </p:cNvPr>
          <p:cNvCxnSpPr>
            <a:cxnSpLocks/>
          </p:cNvCxnSpPr>
          <p:nvPr/>
        </p:nvCxnSpPr>
        <p:spPr>
          <a:xfrm flipH="1">
            <a:off x="5231105" y="1457059"/>
            <a:ext cx="2181975" cy="271284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46BFC734-02CC-4B84-B0DD-2B7F457115F9}"/>
              </a:ext>
            </a:extLst>
          </p:cNvPr>
          <p:cNvCxnSpPr>
            <a:cxnSpLocks/>
          </p:cNvCxnSpPr>
          <p:nvPr/>
        </p:nvCxnSpPr>
        <p:spPr>
          <a:xfrm flipH="1">
            <a:off x="5244161" y="1442622"/>
            <a:ext cx="3157570" cy="2727283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A217DD5-85CE-4A11-9C94-4E6774272ABB}"/>
              </a:ext>
            </a:extLst>
          </p:cNvPr>
          <p:cNvCxnSpPr>
            <a:cxnSpLocks/>
          </p:cNvCxnSpPr>
          <p:nvPr/>
        </p:nvCxnSpPr>
        <p:spPr>
          <a:xfrm>
            <a:off x="1868426" y="1424214"/>
            <a:ext cx="5940065" cy="278053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544374A-A320-4CA7-B56E-885B67DCC199}"/>
              </a:ext>
            </a:extLst>
          </p:cNvPr>
          <p:cNvCxnSpPr>
            <a:cxnSpLocks/>
          </p:cNvCxnSpPr>
          <p:nvPr/>
        </p:nvCxnSpPr>
        <p:spPr>
          <a:xfrm>
            <a:off x="2736963" y="1419147"/>
            <a:ext cx="5053571" cy="276861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EBED82C-F060-401A-B3DD-08A6EBA9C306}"/>
              </a:ext>
            </a:extLst>
          </p:cNvPr>
          <p:cNvCxnSpPr>
            <a:cxnSpLocks/>
          </p:cNvCxnSpPr>
          <p:nvPr/>
        </p:nvCxnSpPr>
        <p:spPr>
          <a:xfrm>
            <a:off x="3602188" y="1375534"/>
            <a:ext cx="4188335" cy="278039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0C8ADD4-1C30-43F2-8321-32BE73A2A887}"/>
              </a:ext>
            </a:extLst>
          </p:cNvPr>
          <p:cNvCxnSpPr>
            <a:cxnSpLocks/>
          </p:cNvCxnSpPr>
          <p:nvPr/>
        </p:nvCxnSpPr>
        <p:spPr>
          <a:xfrm>
            <a:off x="4571360" y="1366825"/>
            <a:ext cx="3223937" cy="278909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1BB5588-19DB-4A08-9A2E-4ECB9B75C4F9}"/>
              </a:ext>
            </a:extLst>
          </p:cNvPr>
          <p:cNvCxnSpPr>
            <a:cxnSpLocks/>
          </p:cNvCxnSpPr>
          <p:nvPr/>
        </p:nvCxnSpPr>
        <p:spPr>
          <a:xfrm>
            <a:off x="5512755" y="1442622"/>
            <a:ext cx="2293620" cy="274081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ACEF5A5-6530-44E0-9C38-ADA178E789D6}"/>
              </a:ext>
            </a:extLst>
          </p:cNvPr>
          <p:cNvCxnSpPr>
            <a:cxnSpLocks/>
          </p:cNvCxnSpPr>
          <p:nvPr/>
        </p:nvCxnSpPr>
        <p:spPr>
          <a:xfrm flipH="1">
            <a:off x="7789313" y="1457059"/>
            <a:ext cx="598920" cy="272637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264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à coins arrondis 53">
            <a:extLst>
              <a:ext uri="{FF2B5EF4-FFF2-40B4-BE49-F238E27FC236}">
                <a16:creationId xmlns:a16="http://schemas.microsoft.com/office/drawing/2014/main" id="{2A2EE89E-38A9-447C-906F-C37E1170D010}"/>
              </a:ext>
            </a:extLst>
          </p:cNvPr>
          <p:cNvSpPr/>
          <p:nvPr/>
        </p:nvSpPr>
        <p:spPr>
          <a:xfrm>
            <a:off x="1257540" y="480279"/>
            <a:ext cx="7707585" cy="1235829"/>
          </a:xfrm>
          <a:prstGeom prst="roundRect">
            <a:avLst>
              <a:gd name="adj" fmla="val 7727"/>
            </a:avLst>
          </a:prstGeom>
          <a:solidFill>
            <a:srgbClr val="B5CBCF"/>
          </a:solidFill>
          <a:ln>
            <a:solidFill>
              <a:srgbClr val="547A8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à coins arrondis 70">
            <a:extLst>
              <a:ext uri="{FF2B5EF4-FFF2-40B4-BE49-F238E27FC236}">
                <a16:creationId xmlns:a16="http://schemas.microsoft.com/office/drawing/2014/main" id="{7155E69D-997A-445C-A5FC-A2B70339729F}"/>
              </a:ext>
            </a:extLst>
          </p:cNvPr>
          <p:cNvSpPr/>
          <p:nvPr/>
        </p:nvSpPr>
        <p:spPr>
          <a:xfrm>
            <a:off x="1305363" y="578892"/>
            <a:ext cx="943899" cy="991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Physique des Composants Semiconducteurs</a:t>
            </a:r>
          </a:p>
        </p:txBody>
      </p:sp>
      <p:sp>
        <p:nvSpPr>
          <p:cNvPr id="85" name="Rectangle à coins arrondis 73">
            <a:extLst>
              <a:ext uri="{FF2B5EF4-FFF2-40B4-BE49-F238E27FC236}">
                <a16:creationId xmlns:a16="http://schemas.microsoft.com/office/drawing/2014/main" id="{32CE4EDB-0545-4F40-80D9-0A50271D582F}"/>
              </a:ext>
            </a:extLst>
          </p:cNvPr>
          <p:cNvSpPr/>
          <p:nvPr/>
        </p:nvSpPr>
        <p:spPr>
          <a:xfrm>
            <a:off x="7007284" y="578892"/>
            <a:ext cx="915140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(40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à coins arrondis 73">
            <a:extLst>
              <a:ext uri="{FF2B5EF4-FFF2-40B4-BE49-F238E27FC236}">
                <a16:creationId xmlns:a16="http://schemas.microsoft.com/office/drawing/2014/main" id="{26A7F73F-0B28-4D77-B6EE-ECD23829514E}"/>
              </a:ext>
            </a:extLst>
          </p:cNvPr>
          <p:cNvSpPr/>
          <p:nvPr/>
        </p:nvSpPr>
        <p:spPr>
          <a:xfrm>
            <a:off x="4109272" y="578892"/>
            <a:ext cx="924176" cy="1021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Architecture software</a:t>
            </a:r>
          </a:p>
        </p:txBody>
      </p:sp>
      <p:sp>
        <p:nvSpPr>
          <p:cNvPr id="87" name="Rectangle à coins arrondis 70">
            <a:extLst>
              <a:ext uri="{FF2B5EF4-FFF2-40B4-BE49-F238E27FC236}">
                <a16:creationId xmlns:a16="http://schemas.microsoft.com/office/drawing/2014/main" id="{AE1C08D9-DF8E-4657-BDE4-9919A4DA2396}"/>
              </a:ext>
            </a:extLst>
          </p:cNvPr>
          <p:cNvSpPr/>
          <p:nvPr/>
        </p:nvSpPr>
        <p:spPr>
          <a:xfrm>
            <a:off x="2278157" y="578892"/>
            <a:ext cx="880409" cy="1016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La science quantique – une vision singulière</a:t>
            </a:r>
          </a:p>
        </p:txBody>
      </p:sp>
      <p:sp>
        <p:nvSpPr>
          <p:cNvPr id="88" name="Rectangle à coins arrondis 73">
            <a:extLst>
              <a:ext uri="{FF2B5EF4-FFF2-40B4-BE49-F238E27FC236}">
                <a16:creationId xmlns:a16="http://schemas.microsoft.com/office/drawing/2014/main" id="{D784D8FB-D9D2-4D36-9F9B-EC9B46EB1B3C}"/>
              </a:ext>
            </a:extLst>
          </p:cNvPr>
          <p:cNvSpPr/>
          <p:nvPr/>
        </p:nvSpPr>
        <p:spPr>
          <a:xfrm>
            <a:off x="5062343" y="578893"/>
            <a:ext cx="953723" cy="10297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Bioengineering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à coins arrondis 73">
            <a:extLst>
              <a:ext uri="{FF2B5EF4-FFF2-40B4-BE49-F238E27FC236}">
                <a16:creationId xmlns:a16="http://schemas.microsoft.com/office/drawing/2014/main" id="{C862EC10-DABC-4935-A7DD-170793923A8E}"/>
              </a:ext>
            </a:extLst>
          </p:cNvPr>
          <p:cNvSpPr/>
          <p:nvPr/>
        </p:nvSpPr>
        <p:spPr>
          <a:xfrm>
            <a:off x="7951320" y="578892"/>
            <a:ext cx="980729" cy="1022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Microfabrication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(12-15 places)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à coins arrondis 73">
            <a:extLst>
              <a:ext uri="{FF2B5EF4-FFF2-40B4-BE49-F238E27FC236}">
                <a16:creationId xmlns:a16="http://schemas.microsoft.com/office/drawing/2014/main" id="{6395D389-3D5D-4346-9B2D-A7D65A289FC4}"/>
              </a:ext>
            </a:extLst>
          </p:cNvPr>
          <p:cNvSpPr/>
          <p:nvPr/>
        </p:nvSpPr>
        <p:spPr>
          <a:xfrm>
            <a:off x="6044961" y="578892"/>
            <a:ext cx="933428" cy="10297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Mécanismes pour environnements extrêmes</a:t>
            </a:r>
          </a:p>
        </p:txBody>
      </p:sp>
      <p:sp>
        <p:nvSpPr>
          <p:cNvPr id="94" name="Rectangle à coins arrondis 73">
            <a:extLst>
              <a:ext uri="{FF2B5EF4-FFF2-40B4-BE49-F238E27FC236}">
                <a16:creationId xmlns:a16="http://schemas.microsoft.com/office/drawing/2014/main" id="{9A7A6997-2AFA-4B1F-8737-284AE1C19249}"/>
              </a:ext>
            </a:extLst>
          </p:cNvPr>
          <p:cNvSpPr/>
          <p:nvPr/>
        </p:nvSpPr>
        <p:spPr>
          <a:xfrm>
            <a:off x="3187461" y="578892"/>
            <a:ext cx="892916" cy="10216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Analyse matricielle</a:t>
            </a:r>
          </a:p>
        </p:txBody>
      </p:sp>
      <p:sp>
        <p:nvSpPr>
          <p:cNvPr id="99" name="Rectangle à coins arrondis 98"/>
          <p:cNvSpPr/>
          <p:nvPr/>
        </p:nvSpPr>
        <p:spPr>
          <a:xfrm>
            <a:off x="1426284" y="96379"/>
            <a:ext cx="3428173" cy="2607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Options Bachelor</a:t>
            </a:r>
          </a:p>
        </p:txBody>
      </p:sp>
      <p:sp>
        <p:nvSpPr>
          <p:cNvPr id="115" name="ZoneTexte 17">
            <a:extLst>
              <a:ext uri="{FF2B5EF4-FFF2-40B4-BE49-F238E27FC236}">
                <a16:creationId xmlns:a16="http://schemas.microsoft.com/office/drawing/2014/main" id="{FDD699AB-17A0-4F16-9AE6-47363AD73236}"/>
              </a:ext>
            </a:extLst>
          </p:cNvPr>
          <p:cNvSpPr txBox="1"/>
          <p:nvPr/>
        </p:nvSpPr>
        <p:spPr>
          <a:xfrm>
            <a:off x="5218678" y="2256127"/>
            <a:ext cx="2619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Microengineering</a:t>
            </a:r>
            <a:r>
              <a:rPr lang="fr-CH" sz="1000" dirty="0"/>
              <a:t> master</a:t>
            </a:r>
          </a:p>
        </p:txBody>
      </p:sp>
      <p:pic>
        <p:nvPicPr>
          <p:cNvPr id="116" name="Image 6">
            <a:extLst>
              <a:ext uri="{FF2B5EF4-FFF2-40B4-BE49-F238E27FC236}">
                <a16:creationId xmlns:a16="http://schemas.microsoft.com/office/drawing/2014/main" id="{C921572C-E491-4647-88A2-7D6D003F1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4" r="33194"/>
          <a:stretch/>
        </p:blipFill>
        <p:spPr>
          <a:xfrm>
            <a:off x="5831096" y="2483455"/>
            <a:ext cx="1395124" cy="139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" name="Image 13">
            <a:extLst>
              <a:ext uri="{FF2B5EF4-FFF2-40B4-BE49-F238E27FC236}">
                <a16:creationId xmlns:a16="http://schemas.microsoft.com/office/drawing/2014/main" id="{9315B6F7-DB5B-4020-A671-25028963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22" y="2511367"/>
            <a:ext cx="1357141" cy="1375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" name="ZoneTexte 18">
            <a:extLst>
              <a:ext uri="{FF2B5EF4-FFF2-40B4-BE49-F238E27FC236}">
                <a16:creationId xmlns:a16="http://schemas.microsoft.com/office/drawing/2014/main" id="{AFDFB8FD-B45F-4220-B994-16B2F63DC3B8}"/>
              </a:ext>
            </a:extLst>
          </p:cNvPr>
          <p:cNvSpPr txBox="1"/>
          <p:nvPr/>
        </p:nvSpPr>
        <p:spPr>
          <a:xfrm>
            <a:off x="2122926" y="2280199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err="1"/>
              <a:t>Robotics</a:t>
            </a:r>
            <a:r>
              <a:rPr lang="fr-CH" sz="1000" dirty="0"/>
              <a:t> master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06DA2F-7AE2-4E73-8A0E-C5500CBD4877}"/>
              </a:ext>
            </a:extLst>
          </p:cNvPr>
          <p:cNvSpPr/>
          <p:nvPr/>
        </p:nvSpPr>
        <p:spPr>
          <a:xfrm>
            <a:off x="5238749" y="3260158"/>
            <a:ext cx="1229075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Optics </a:t>
            </a:r>
            <a:r>
              <a:rPr lang="en-US" sz="900" dirty="0"/>
              <a:t>&amp; </a:t>
            </a:r>
            <a:r>
              <a:rPr lang="en-US" sz="900" dirty="0">
                <a:solidFill>
                  <a:schemeClr val="lt1"/>
                </a:solidFill>
              </a:rPr>
              <a:t>photonics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9506561-97BD-4F8D-8CE2-448EDCA35156}"/>
              </a:ext>
            </a:extLst>
          </p:cNvPr>
          <p:cNvSpPr/>
          <p:nvPr/>
        </p:nvSpPr>
        <p:spPr>
          <a:xfrm>
            <a:off x="5532985" y="3489046"/>
            <a:ext cx="934839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Micro/Nano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F240B70-CDA2-47FF-8D8A-62F1BC8B1134}"/>
              </a:ext>
            </a:extLst>
          </p:cNvPr>
          <p:cNvSpPr/>
          <p:nvPr/>
        </p:nvSpPr>
        <p:spPr>
          <a:xfrm>
            <a:off x="5164295" y="3734703"/>
            <a:ext cx="1309376" cy="242196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dirty="0">
                <a:solidFill>
                  <a:schemeClr val="lt1"/>
                </a:solidFill>
              </a:rPr>
              <a:t>Advanced production &amp; manufacturing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F2D81FA-C670-44E1-9634-97505B8BE91A}"/>
              </a:ext>
            </a:extLst>
          </p:cNvPr>
          <p:cNvSpPr/>
          <p:nvPr/>
        </p:nvSpPr>
        <p:spPr>
          <a:xfrm>
            <a:off x="3326707" y="3255040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Industrial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763A57D-156B-4426-AC5D-9B63C1833AD1}"/>
              </a:ext>
            </a:extLst>
          </p:cNvPr>
          <p:cNvSpPr/>
          <p:nvPr/>
        </p:nvSpPr>
        <p:spPr>
          <a:xfrm>
            <a:off x="3324480" y="3485121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lt1"/>
                </a:solidFill>
              </a:rPr>
              <a:t>Mobile</a:t>
            </a:r>
            <a:endParaRPr lang="fr-CH" sz="900" dirty="0">
              <a:solidFill>
                <a:schemeClr val="lt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CE629D7-14F3-40A5-A9F6-C2CF6CAD1CB6}"/>
              </a:ext>
            </a:extLst>
          </p:cNvPr>
          <p:cNvSpPr/>
          <p:nvPr/>
        </p:nvSpPr>
        <p:spPr>
          <a:xfrm>
            <a:off x="3326707" y="3709097"/>
            <a:ext cx="1171058" cy="189703"/>
          </a:xfrm>
          <a:prstGeom prst="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M</a:t>
            </a:r>
            <a:r>
              <a:rPr lang="en-US" sz="900" dirty="0">
                <a:solidFill>
                  <a:schemeClr val="lt1"/>
                </a:solidFill>
              </a:rPr>
              <a:t>edical</a:t>
            </a:r>
            <a:endParaRPr lang="fr-CH" sz="900" dirty="0">
              <a:solidFill>
                <a:schemeClr val="lt1"/>
              </a:solidFill>
            </a:endParaRPr>
          </a:p>
        </p:txBody>
      </p:sp>
      <p:pic>
        <p:nvPicPr>
          <p:cNvPr id="125" name="Picture 21">
            <a:extLst>
              <a:ext uri="{FF2B5EF4-FFF2-40B4-BE49-F238E27FC236}">
                <a16:creationId xmlns:a16="http://schemas.microsoft.com/office/drawing/2014/main" id="{8D34E7AB-25CE-462B-8A1A-519DA0F2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 b="516"/>
          <a:stretch/>
        </p:blipFill>
        <p:spPr>
          <a:xfrm>
            <a:off x="5061133" y="4223277"/>
            <a:ext cx="837905" cy="81493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" name="Picture 23">
            <a:extLst>
              <a:ext uri="{FF2B5EF4-FFF2-40B4-BE49-F238E27FC236}">
                <a16:creationId xmlns:a16="http://schemas.microsoft.com/office/drawing/2014/main" id="{2590C401-85B3-401C-AB7E-AAA2903ECA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594"/>
          <a:stretch/>
        </p:blipFill>
        <p:spPr>
          <a:xfrm>
            <a:off x="2302464" y="4241986"/>
            <a:ext cx="837906" cy="8537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7" name="Picture 25">
            <a:extLst>
              <a:ext uri="{FF2B5EF4-FFF2-40B4-BE49-F238E27FC236}">
                <a16:creationId xmlns:a16="http://schemas.microsoft.com/office/drawing/2014/main" id="{372ECBE7-0321-4287-9F67-F626AD3012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6414"/>
          <a:stretch/>
        </p:blipFill>
        <p:spPr>
          <a:xfrm>
            <a:off x="7603762" y="4252151"/>
            <a:ext cx="840315" cy="83346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8" name="ZoneTexte 17">
            <a:extLst>
              <a:ext uri="{FF2B5EF4-FFF2-40B4-BE49-F238E27FC236}">
                <a16:creationId xmlns:a16="http://schemas.microsoft.com/office/drawing/2014/main" id="{8F75AB6F-8257-45B0-8CA2-28386E778EF0}"/>
              </a:ext>
            </a:extLst>
          </p:cNvPr>
          <p:cNvSpPr txBox="1"/>
          <p:nvPr/>
        </p:nvSpPr>
        <p:spPr>
          <a:xfrm>
            <a:off x="4204270" y="4668882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Biomedical</a:t>
            </a:r>
            <a:r>
              <a:rPr lang="fr-CH" sz="900" dirty="0"/>
              <a:t> Technologies</a:t>
            </a:r>
          </a:p>
        </p:txBody>
      </p:sp>
      <p:sp>
        <p:nvSpPr>
          <p:cNvPr id="129" name="ZoneTexte 17">
            <a:extLst>
              <a:ext uri="{FF2B5EF4-FFF2-40B4-BE49-F238E27FC236}">
                <a16:creationId xmlns:a16="http://schemas.microsoft.com/office/drawing/2014/main" id="{181641B2-A943-4766-AFA6-388FA3CBFE54}"/>
              </a:ext>
            </a:extLst>
          </p:cNvPr>
          <p:cNvSpPr txBox="1"/>
          <p:nvPr/>
        </p:nvSpPr>
        <p:spPr>
          <a:xfrm>
            <a:off x="6863784" y="4807382"/>
            <a:ext cx="1089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Imaging</a:t>
            </a:r>
          </a:p>
        </p:txBody>
      </p:sp>
      <p:sp>
        <p:nvSpPr>
          <p:cNvPr id="130" name="ZoneTexte 17">
            <a:extLst>
              <a:ext uri="{FF2B5EF4-FFF2-40B4-BE49-F238E27FC236}">
                <a16:creationId xmlns:a16="http://schemas.microsoft.com/office/drawing/2014/main" id="{63F86004-D8A0-4ED0-B22C-0B71112A5918}"/>
              </a:ext>
            </a:extLst>
          </p:cNvPr>
          <p:cNvSpPr txBox="1"/>
          <p:nvPr/>
        </p:nvSpPr>
        <p:spPr>
          <a:xfrm>
            <a:off x="1538356" y="4727578"/>
            <a:ext cx="10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 err="1"/>
              <a:t>Optics</a:t>
            </a:r>
            <a:r>
              <a:rPr lang="fr-CH" sz="900" dirty="0"/>
              <a:t> &amp; Photonics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531537-3AA9-4497-9995-CF27A1A314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8" r="39490"/>
          <a:stretch/>
        </p:blipFill>
        <p:spPr>
          <a:xfrm>
            <a:off x="1282499" y="3006416"/>
            <a:ext cx="1089043" cy="106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1" name="ZoneTexte 18">
            <a:extLst>
              <a:ext uri="{FF2B5EF4-FFF2-40B4-BE49-F238E27FC236}">
                <a16:creationId xmlns:a16="http://schemas.microsoft.com/office/drawing/2014/main" id="{1525F608-FB53-4AE7-B086-6694464A672A}"/>
              </a:ext>
            </a:extLst>
          </p:cNvPr>
          <p:cNvSpPr txBox="1"/>
          <p:nvPr/>
        </p:nvSpPr>
        <p:spPr>
          <a:xfrm>
            <a:off x="636565" y="2752177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Quantum science master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55CE36-AAC9-4BE4-BF47-2450D797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43" r="22232"/>
          <a:stretch/>
        </p:blipFill>
        <p:spPr>
          <a:xfrm>
            <a:off x="8050981" y="2998398"/>
            <a:ext cx="1023094" cy="104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2" name="ZoneTexte 18">
            <a:extLst>
              <a:ext uri="{FF2B5EF4-FFF2-40B4-BE49-F238E27FC236}">
                <a16:creationId xmlns:a16="http://schemas.microsoft.com/office/drawing/2014/main" id="{8952B4E5-4302-4529-989A-1BA94FEBDEE5}"/>
              </a:ext>
            </a:extLst>
          </p:cNvPr>
          <p:cNvSpPr txBox="1"/>
          <p:nvPr/>
        </p:nvSpPr>
        <p:spPr>
          <a:xfrm>
            <a:off x="7285945" y="2748703"/>
            <a:ext cx="2483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/>
              <a:t>Neuro-X master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531E14-2838-4C65-A6E2-8963A4449324}"/>
              </a:ext>
            </a:extLst>
          </p:cNvPr>
          <p:cNvCxnSpPr>
            <a:cxnSpLocks/>
            <a:endCxn id="131" idx="0"/>
          </p:cNvCxnSpPr>
          <p:nvPr/>
        </p:nvCxnSpPr>
        <p:spPr>
          <a:xfrm>
            <a:off x="1827020" y="1403048"/>
            <a:ext cx="51212" cy="13491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76FB6A-3E41-4886-B7BD-C4074E745671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403048"/>
            <a:ext cx="822170" cy="13491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28B8E6-DD52-4204-AE9D-0206169709FC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372339"/>
            <a:ext cx="1679050" cy="1379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EAACAB-0302-4F82-9F58-34FE572B22EA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1878232" y="1403048"/>
            <a:ext cx="3601854" cy="134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A9880B0-226A-48F8-86ED-40B9A16BB6E9}"/>
              </a:ext>
            </a:extLst>
          </p:cNvPr>
          <p:cNvCxnSpPr>
            <a:cxnSpLocks/>
          </p:cNvCxnSpPr>
          <p:nvPr/>
        </p:nvCxnSpPr>
        <p:spPr>
          <a:xfrm>
            <a:off x="3573292" y="1372339"/>
            <a:ext cx="0" cy="883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C568607-84FB-40E9-8804-F4A9014EF8D2}"/>
              </a:ext>
            </a:extLst>
          </p:cNvPr>
          <p:cNvCxnSpPr>
            <a:cxnSpLocks/>
          </p:cNvCxnSpPr>
          <p:nvPr/>
        </p:nvCxnSpPr>
        <p:spPr>
          <a:xfrm flipH="1">
            <a:off x="3557282" y="1335314"/>
            <a:ext cx="1014078" cy="9045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4938360-E287-45C5-99EB-C4CBCA72C376}"/>
              </a:ext>
            </a:extLst>
          </p:cNvPr>
          <p:cNvCxnSpPr>
            <a:cxnSpLocks/>
          </p:cNvCxnSpPr>
          <p:nvPr/>
        </p:nvCxnSpPr>
        <p:spPr>
          <a:xfrm flipH="1">
            <a:off x="3586177" y="1396032"/>
            <a:ext cx="1893909" cy="819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7F3A028-8D5B-48A0-B073-0C2A56D85A25}"/>
              </a:ext>
            </a:extLst>
          </p:cNvPr>
          <p:cNvCxnSpPr>
            <a:cxnSpLocks/>
          </p:cNvCxnSpPr>
          <p:nvPr/>
        </p:nvCxnSpPr>
        <p:spPr>
          <a:xfrm flipH="1">
            <a:off x="3557282" y="1438427"/>
            <a:ext cx="2916390" cy="795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15686DF-993D-4EDA-8612-8FF3A78261F3}"/>
              </a:ext>
            </a:extLst>
          </p:cNvPr>
          <p:cNvCxnSpPr>
            <a:cxnSpLocks/>
          </p:cNvCxnSpPr>
          <p:nvPr/>
        </p:nvCxnSpPr>
        <p:spPr>
          <a:xfrm flipH="1">
            <a:off x="3602188" y="1460930"/>
            <a:ext cx="3806118" cy="761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6C28330-414B-4141-8798-0101C8657DCA}"/>
              </a:ext>
            </a:extLst>
          </p:cNvPr>
          <p:cNvCxnSpPr>
            <a:cxnSpLocks/>
          </p:cNvCxnSpPr>
          <p:nvPr/>
        </p:nvCxnSpPr>
        <p:spPr>
          <a:xfrm>
            <a:off x="1827020" y="1396032"/>
            <a:ext cx="4509946" cy="851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06258F-DA74-4A34-BB55-48A708E5740E}"/>
              </a:ext>
            </a:extLst>
          </p:cNvPr>
          <p:cNvCxnSpPr>
            <a:cxnSpLocks/>
          </p:cNvCxnSpPr>
          <p:nvPr/>
        </p:nvCxnSpPr>
        <p:spPr>
          <a:xfrm>
            <a:off x="3586177" y="1371207"/>
            <a:ext cx="2750789" cy="890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C39CF0-C28F-4067-AF9A-C78C8F5E9C89}"/>
              </a:ext>
            </a:extLst>
          </p:cNvPr>
          <p:cNvCxnSpPr>
            <a:cxnSpLocks/>
          </p:cNvCxnSpPr>
          <p:nvPr/>
        </p:nvCxnSpPr>
        <p:spPr>
          <a:xfrm>
            <a:off x="4567436" y="1343560"/>
            <a:ext cx="1769530" cy="896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01C4E90-9550-496C-A26B-BB33F194B524}"/>
              </a:ext>
            </a:extLst>
          </p:cNvPr>
          <p:cNvCxnSpPr>
            <a:cxnSpLocks/>
          </p:cNvCxnSpPr>
          <p:nvPr/>
        </p:nvCxnSpPr>
        <p:spPr>
          <a:xfrm>
            <a:off x="5480085" y="1419147"/>
            <a:ext cx="856881" cy="827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2D4F85C-1F1B-4409-9CCF-026937E98F55}"/>
              </a:ext>
            </a:extLst>
          </p:cNvPr>
          <p:cNvCxnSpPr>
            <a:cxnSpLocks/>
          </p:cNvCxnSpPr>
          <p:nvPr/>
        </p:nvCxnSpPr>
        <p:spPr>
          <a:xfrm flipH="1">
            <a:off x="6328930" y="1432232"/>
            <a:ext cx="144741" cy="8156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B7118C1-EC6B-410E-96D8-38F49DBC7F85}"/>
              </a:ext>
            </a:extLst>
          </p:cNvPr>
          <p:cNvCxnSpPr>
            <a:cxnSpLocks/>
          </p:cNvCxnSpPr>
          <p:nvPr/>
        </p:nvCxnSpPr>
        <p:spPr>
          <a:xfrm flipH="1">
            <a:off x="6293913" y="1460930"/>
            <a:ext cx="1130404" cy="79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BF715DD-0282-40BA-AF8C-E5B8BB453830}"/>
              </a:ext>
            </a:extLst>
          </p:cNvPr>
          <p:cNvCxnSpPr>
            <a:cxnSpLocks/>
          </p:cNvCxnSpPr>
          <p:nvPr/>
        </p:nvCxnSpPr>
        <p:spPr>
          <a:xfrm flipH="1">
            <a:off x="6328929" y="1435856"/>
            <a:ext cx="2077436" cy="7869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19F47BC-745C-4643-9B9B-A7917B063B36}"/>
              </a:ext>
            </a:extLst>
          </p:cNvPr>
          <p:cNvCxnSpPr>
            <a:cxnSpLocks/>
          </p:cNvCxnSpPr>
          <p:nvPr/>
        </p:nvCxnSpPr>
        <p:spPr>
          <a:xfrm>
            <a:off x="8401731" y="1438427"/>
            <a:ext cx="160797" cy="123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C83ACCA-26DA-447D-84B4-63621EB94556}"/>
              </a:ext>
            </a:extLst>
          </p:cNvPr>
          <p:cNvCxnSpPr>
            <a:cxnSpLocks/>
          </p:cNvCxnSpPr>
          <p:nvPr/>
        </p:nvCxnSpPr>
        <p:spPr>
          <a:xfrm>
            <a:off x="5491612" y="1419147"/>
            <a:ext cx="3070916" cy="1244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088B17E-F37A-4DF0-AB0C-A76857168351}"/>
              </a:ext>
            </a:extLst>
          </p:cNvPr>
          <p:cNvCxnSpPr>
            <a:cxnSpLocks/>
          </p:cNvCxnSpPr>
          <p:nvPr/>
        </p:nvCxnSpPr>
        <p:spPr>
          <a:xfrm>
            <a:off x="1836800" y="1409731"/>
            <a:ext cx="6690812" cy="12475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2FE9450-5DCB-467E-A014-BC04C7A92B76}"/>
              </a:ext>
            </a:extLst>
          </p:cNvPr>
          <p:cNvCxnSpPr>
            <a:cxnSpLocks/>
          </p:cNvCxnSpPr>
          <p:nvPr/>
        </p:nvCxnSpPr>
        <p:spPr>
          <a:xfrm>
            <a:off x="2717757" y="1403048"/>
            <a:ext cx="5764372" cy="1225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E690F93-0E9E-4422-B0CE-7A8D6265F3F1}"/>
              </a:ext>
            </a:extLst>
          </p:cNvPr>
          <p:cNvCxnSpPr>
            <a:cxnSpLocks/>
          </p:cNvCxnSpPr>
          <p:nvPr/>
        </p:nvCxnSpPr>
        <p:spPr>
          <a:xfrm>
            <a:off x="1847736" y="1432232"/>
            <a:ext cx="748142" cy="2723692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84A679C-60D5-4A19-9D6B-3FFE8F9FDC61}"/>
              </a:ext>
            </a:extLst>
          </p:cNvPr>
          <p:cNvCxnSpPr>
            <a:cxnSpLocks/>
          </p:cNvCxnSpPr>
          <p:nvPr/>
        </p:nvCxnSpPr>
        <p:spPr>
          <a:xfrm flipH="1">
            <a:off x="2595878" y="1419147"/>
            <a:ext cx="117105" cy="273677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E7931C7-08D4-4C30-A048-F4E1FD265620}"/>
              </a:ext>
            </a:extLst>
          </p:cNvPr>
          <p:cNvCxnSpPr>
            <a:cxnSpLocks/>
          </p:cNvCxnSpPr>
          <p:nvPr/>
        </p:nvCxnSpPr>
        <p:spPr>
          <a:xfrm flipH="1">
            <a:off x="2619083" y="1382036"/>
            <a:ext cx="955554" cy="277388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0CF297C-6195-47FA-BCF0-3B0E674EC3D8}"/>
              </a:ext>
            </a:extLst>
          </p:cNvPr>
          <p:cNvCxnSpPr>
            <a:cxnSpLocks/>
          </p:cNvCxnSpPr>
          <p:nvPr/>
        </p:nvCxnSpPr>
        <p:spPr>
          <a:xfrm flipH="1">
            <a:off x="2639895" y="1424214"/>
            <a:ext cx="2840190" cy="270419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29E5302-AC16-4C41-B881-1DAA7CDF0FF7}"/>
              </a:ext>
            </a:extLst>
          </p:cNvPr>
          <p:cNvCxnSpPr>
            <a:cxnSpLocks/>
          </p:cNvCxnSpPr>
          <p:nvPr/>
        </p:nvCxnSpPr>
        <p:spPr>
          <a:xfrm flipH="1">
            <a:off x="2639895" y="1442737"/>
            <a:ext cx="5761836" cy="271318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5AD5266-2EC1-40FA-8A6A-6C9D0391252E}"/>
              </a:ext>
            </a:extLst>
          </p:cNvPr>
          <p:cNvCxnSpPr>
            <a:cxnSpLocks/>
          </p:cNvCxnSpPr>
          <p:nvPr/>
        </p:nvCxnSpPr>
        <p:spPr>
          <a:xfrm>
            <a:off x="1871241" y="1428756"/>
            <a:ext cx="3318432" cy="275900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5DD1FC-9E28-48A6-BD9C-9F64721A74FE}"/>
              </a:ext>
            </a:extLst>
          </p:cNvPr>
          <p:cNvCxnSpPr>
            <a:cxnSpLocks/>
          </p:cNvCxnSpPr>
          <p:nvPr/>
        </p:nvCxnSpPr>
        <p:spPr>
          <a:xfrm flipH="1">
            <a:off x="5207600" y="1442737"/>
            <a:ext cx="284013" cy="2745028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B0E72F4-1A65-4B7E-B2B8-5D1759CF8E9D}"/>
              </a:ext>
            </a:extLst>
          </p:cNvPr>
          <p:cNvCxnSpPr>
            <a:cxnSpLocks/>
          </p:cNvCxnSpPr>
          <p:nvPr/>
        </p:nvCxnSpPr>
        <p:spPr>
          <a:xfrm flipH="1">
            <a:off x="5231105" y="1457059"/>
            <a:ext cx="2181975" cy="271284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46BFC734-02CC-4B84-B0DD-2B7F457115F9}"/>
              </a:ext>
            </a:extLst>
          </p:cNvPr>
          <p:cNvCxnSpPr>
            <a:cxnSpLocks/>
          </p:cNvCxnSpPr>
          <p:nvPr/>
        </p:nvCxnSpPr>
        <p:spPr>
          <a:xfrm flipH="1">
            <a:off x="5244161" y="1442622"/>
            <a:ext cx="3157570" cy="2727283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A217DD5-85CE-4A11-9C94-4E6774272ABB}"/>
              </a:ext>
            </a:extLst>
          </p:cNvPr>
          <p:cNvCxnSpPr>
            <a:cxnSpLocks/>
          </p:cNvCxnSpPr>
          <p:nvPr/>
        </p:nvCxnSpPr>
        <p:spPr>
          <a:xfrm>
            <a:off x="1868426" y="1424214"/>
            <a:ext cx="5940065" cy="278053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544374A-A320-4CA7-B56E-885B67DCC199}"/>
              </a:ext>
            </a:extLst>
          </p:cNvPr>
          <p:cNvCxnSpPr>
            <a:cxnSpLocks/>
          </p:cNvCxnSpPr>
          <p:nvPr/>
        </p:nvCxnSpPr>
        <p:spPr>
          <a:xfrm>
            <a:off x="2736963" y="1419147"/>
            <a:ext cx="5053571" cy="276861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EBED82C-F060-401A-B3DD-08A6EBA9C306}"/>
              </a:ext>
            </a:extLst>
          </p:cNvPr>
          <p:cNvCxnSpPr>
            <a:cxnSpLocks/>
          </p:cNvCxnSpPr>
          <p:nvPr/>
        </p:nvCxnSpPr>
        <p:spPr>
          <a:xfrm>
            <a:off x="3602188" y="1375534"/>
            <a:ext cx="4188335" cy="278039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0C8ADD4-1C30-43F2-8321-32BE73A2A887}"/>
              </a:ext>
            </a:extLst>
          </p:cNvPr>
          <p:cNvCxnSpPr>
            <a:cxnSpLocks/>
          </p:cNvCxnSpPr>
          <p:nvPr/>
        </p:nvCxnSpPr>
        <p:spPr>
          <a:xfrm>
            <a:off x="4571360" y="1366825"/>
            <a:ext cx="3223937" cy="278909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1BB5588-19DB-4A08-9A2E-4ECB9B75C4F9}"/>
              </a:ext>
            </a:extLst>
          </p:cNvPr>
          <p:cNvCxnSpPr>
            <a:cxnSpLocks/>
          </p:cNvCxnSpPr>
          <p:nvPr/>
        </p:nvCxnSpPr>
        <p:spPr>
          <a:xfrm>
            <a:off x="5512755" y="1442622"/>
            <a:ext cx="2293620" cy="274081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ACEF5A5-6530-44E0-9C38-ADA178E789D6}"/>
              </a:ext>
            </a:extLst>
          </p:cNvPr>
          <p:cNvCxnSpPr>
            <a:cxnSpLocks/>
          </p:cNvCxnSpPr>
          <p:nvPr/>
        </p:nvCxnSpPr>
        <p:spPr>
          <a:xfrm flipH="1">
            <a:off x="7789313" y="1457059"/>
            <a:ext cx="598920" cy="2726379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31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2972" y="0"/>
            <a:ext cx="7514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kern="1000" spc="-93" dirty="0">
                <a:latin typeface="Franklin Gothic Demi Cond" panose="020B0706030402020204" pitchFamily="34" charset="0"/>
                <a:cs typeface="Arial" panose="020B0604020202020204" pitchFamily="34" charset="0"/>
              </a:rPr>
              <a:t>Blocs et </a:t>
            </a:r>
            <a:r>
              <a:rPr lang="en-US" sz="3200" b="1" kern="1000" spc="-93" dirty="0" err="1">
                <a:latin typeface="Franklin Gothic Demi Cond" panose="020B0706030402020204" pitchFamily="34" charset="0"/>
                <a:cs typeface="Arial" panose="020B0604020202020204" pitchFamily="34" charset="0"/>
              </a:rPr>
              <a:t>groupes</a:t>
            </a:r>
            <a:endParaRPr lang="en-US" sz="3200" b="1" kern="1000" spc="-93" dirty="0"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pPr algn="l"/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EE9AD-381A-47A7-9255-799D915B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47" y="620945"/>
            <a:ext cx="7358743" cy="4078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E320D-231F-462B-91FB-401DFC632EB1}"/>
              </a:ext>
            </a:extLst>
          </p:cNvPr>
          <p:cNvSpPr txBox="1"/>
          <p:nvPr/>
        </p:nvSpPr>
        <p:spPr>
          <a:xfrm>
            <a:off x="6637867" y="4711155"/>
            <a:ext cx="166430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21212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n-US" dirty="0"/>
              <a:t>29 (32) / 32 (29)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FEEDF-3A84-4370-8AB6-F8C8A696011D}"/>
              </a:ext>
            </a:extLst>
          </p:cNvPr>
          <p:cNvSpPr txBox="1"/>
          <p:nvPr/>
        </p:nvSpPr>
        <p:spPr>
          <a:xfrm>
            <a:off x="6471757" y="343946"/>
            <a:ext cx="214972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21212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n-US" dirty="0" err="1"/>
              <a:t>Automne</a:t>
            </a:r>
            <a:r>
              <a:rPr lang="en-US" dirty="0"/>
              <a:t> / </a:t>
            </a:r>
            <a:r>
              <a:rPr lang="en-US" dirty="0" err="1"/>
              <a:t>Printemps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B559CA-CBE4-4A5E-8156-02991E21A256}"/>
              </a:ext>
            </a:extLst>
          </p:cNvPr>
          <p:cNvCxnSpPr>
            <a:cxnSpLocks/>
          </p:cNvCxnSpPr>
          <p:nvPr/>
        </p:nvCxnSpPr>
        <p:spPr>
          <a:xfrm>
            <a:off x="7382933" y="684830"/>
            <a:ext cx="0" cy="401431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20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5967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97FF3B-6B85-4E57-8FA1-61BAD647637E}"/>
              </a:ext>
            </a:extLst>
          </p:cNvPr>
          <p:cNvSpPr txBox="1"/>
          <p:nvPr/>
        </p:nvSpPr>
        <p:spPr>
          <a:xfrm>
            <a:off x="1220332" y="2892731"/>
            <a:ext cx="3202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Patricia Binggeli</a:t>
            </a:r>
          </a:p>
          <a:p>
            <a:pPr algn="ctr"/>
            <a:r>
              <a:rPr lang="fr-CH" sz="900" dirty="0" err="1"/>
              <a:t>Assisante</a:t>
            </a:r>
            <a:r>
              <a:rPr lang="fr-CH" sz="900" dirty="0"/>
              <a:t> </a:t>
            </a:r>
          </a:p>
          <a:p>
            <a:pPr algn="ctr"/>
            <a:r>
              <a:rPr lang="fr-CH" sz="900" dirty="0"/>
              <a:t>Microcity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8429B-05D0-480F-A7B6-C283F206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63" y="204167"/>
            <a:ext cx="7866537" cy="33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6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2972" y="0"/>
            <a:ext cx="7514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kern="1000" spc="-93" dirty="0" err="1">
                <a:latin typeface="Franklin Gothic Demi Cond" panose="020B0706030402020204" pitchFamily="34" charset="0"/>
                <a:cs typeface="Arial" panose="020B0604020202020204" pitchFamily="34" charset="0"/>
              </a:rPr>
              <a:t>Préparez-vous</a:t>
            </a:r>
            <a:r>
              <a:rPr lang="en-US" sz="3200" b="1" kern="1000" spc="-93" dirty="0">
                <a:latin typeface="Franklin Gothic Demi Cond" panose="020B0706030402020204" pitchFamily="34" charset="0"/>
                <a:cs typeface="Arial" panose="020B0604020202020204" pitchFamily="34" charset="0"/>
              </a:rPr>
              <a:t> et </a:t>
            </a:r>
            <a:r>
              <a:rPr lang="en-US" sz="3200" b="1" kern="1000" spc="-93" dirty="0" err="1">
                <a:latin typeface="Franklin Gothic Demi Cond" panose="020B0706030402020204" pitchFamily="34" charset="0"/>
                <a:cs typeface="Arial" panose="020B0604020202020204" pitchFamily="34" charset="0"/>
              </a:rPr>
              <a:t>étudier</a:t>
            </a:r>
            <a:r>
              <a:rPr lang="en-US" sz="3200" b="1" kern="1000" spc="-93" dirty="0">
                <a:latin typeface="Franklin Gothic Demi Cond" panose="020B0706030402020204" pitchFamily="34" charset="0"/>
                <a:cs typeface="Arial" panose="020B0604020202020204" pitchFamily="34" charset="0"/>
              </a:rPr>
              <a:t> les fiches de </a:t>
            </a:r>
            <a:r>
              <a:rPr lang="en-US" sz="3200" b="1" kern="1000" spc="-93" dirty="0" err="1">
                <a:latin typeface="Franklin Gothic Demi Cond" panose="020B0706030402020204" pitchFamily="34" charset="0"/>
                <a:cs typeface="Arial" panose="020B0604020202020204" pitchFamily="34" charset="0"/>
              </a:rPr>
              <a:t>cours</a:t>
            </a:r>
            <a:r>
              <a:rPr lang="en-US" sz="3200" b="1" kern="1000" spc="-93" dirty="0">
                <a:latin typeface="Franklin Gothic Demi Cond" panose="020B0706030402020204" pitchFamily="34" charset="0"/>
                <a:cs typeface="Arial" panose="020B0604020202020204" pitchFamily="34" charset="0"/>
              </a:rPr>
              <a:t> …</a:t>
            </a:r>
          </a:p>
          <a:p>
            <a:pPr algn="l"/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F226CA-AFF4-4A26-93B4-A59D91A5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48" y="860210"/>
            <a:ext cx="5170597" cy="384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41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fr-FR" sz="700" b="1" i="0" u="none" strike="noStrike" kern="1200" cap="none" spc="0" normalizeH="0" baseline="0" noProof="0" smtClean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399" y="46809"/>
            <a:ext cx="6300225" cy="536376"/>
          </a:xfrm>
        </p:spPr>
        <p:txBody>
          <a:bodyPr>
            <a:normAutofit fontScale="90000"/>
          </a:bodyPr>
          <a:lstStyle/>
          <a:p>
            <a:r>
              <a:rPr lang="fr-FR" dirty="0"/>
              <a:t>Master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MT Bachelor 2019 -2023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F230A86-55F3-4905-B6DF-A9EEFAB2C91D}"/>
              </a:ext>
            </a:extLst>
          </p:cNvPr>
          <p:cNvGraphicFramePr>
            <a:graphicFrameLocks/>
          </p:cNvGraphicFramePr>
          <p:nvPr/>
        </p:nvGraphicFramePr>
        <p:xfrm>
          <a:off x="1212850" y="861060"/>
          <a:ext cx="7931150" cy="428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235251C-5183-46A1-93C3-CBF6EDD23114}"/>
              </a:ext>
            </a:extLst>
          </p:cNvPr>
          <p:cNvSpPr txBox="1"/>
          <p:nvPr/>
        </p:nvSpPr>
        <p:spPr>
          <a:xfrm rot="19470420">
            <a:off x="2092987" y="2882481"/>
            <a:ext cx="1208273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Master </a:t>
            </a:r>
            <a:r>
              <a:rPr kumimoji="0" lang="fr-CH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outside</a:t>
            </a:r>
            <a:r>
              <a:rPr kumimoji="0" lang="fr-CH" sz="10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Break ?</a:t>
            </a:r>
          </a:p>
        </p:txBody>
      </p:sp>
    </p:spTree>
    <p:extLst>
      <p:ext uri="{BB962C8B-B14F-4D97-AF65-F5344CB8AC3E}">
        <p14:creationId xmlns:p14="http://schemas.microsoft.com/office/powerpoint/2010/main" val="41655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7803" y="1035049"/>
            <a:ext cx="7324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/>
              <a:t>Les cours de deuxième année suivants doivent être suivis dans le bon ordre. </a:t>
            </a:r>
          </a:p>
          <a:p>
            <a:r>
              <a:rPr lang="fr-CH" sz="1200" dirty="0"/>
              <a:t>En particulier, les étudiants qui obtiennent la propédeutique après le semestre d’automne et qui poursuivent en BA4 :</a:t>
            </a:r>
          </a:p>
          <a:p>
            <a:endParaRPr lang="fr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b="1" dirty="0"/>
              <a:t>Conceptions de mécanismes I, II</a:t>
            </a:r>
            <a:endParaRPr lang="fr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b="1" dirty="0"/>
              <a:t>Electronique I, II</a:t>
            </a:r>
            <a:endParaRPr lang="fr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b="1" dirty="0"/>
              <a:t>Mise en </a:t>
            </a:r>
            <a:r>
              <a:rPr lang="fr-CH" sz="1200" b="1" dirty="0" err="1"/>
              <a:t>oeuvre</a:t>
            </a:r>
            <a:r>
              <a:rPr lang="fr-CH" sz="1200" b="1" dirty="0"/>
              <a:t> des matériaux I, II</a:t>
            </a:r>
          </a:p>
          <a:p>
            <a:endParaRPr lang="fr-CH" sz="1200" dirty="0"/>
          </a:p>
          <a:p>
            <a:r>
              <a:rPr lang="fr-CH" sz="1200" dirty="0"/>
              <a:t>Il est fortement recommandé de suivre « Analyse III » avant « Analyse IV », et « Systèmes logiques » avant « </a:t>
            </a:r>
            <a:r>
              <a:rPr lang="fr-CH" sz="1200" dirty="0" err="1"/>
              <a:t>Microcontroleurs</a:t>
            </a:r>
            <a:r>
              <a:rPr lang="fr-CH" sz="1200" dirty="0"/>
              <a:t> » , mais il n’y a pas de prérequis obligatoire.</a:t>
            </a:r>
            <a:endParaRPr lang="fr-CH" sz="1200" dirty="0">
              <a:effectLst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0C38E87-36D7-4DDC-8B53-47EBDC75193D}"/>
              </a:ext>
            </a:extLst>
          </p:cNvPr>
          <p:cNvSpPr txBox="1">
            <a:spLocks/>
          </p:cNvSpPr>
          <p:nvPr/>
        </p:nvSpPr>
        <p:spPr>
          <a:xfrm>
            <a:off x="1316000" y="141750"/>
            <a:ext cx="6926300" cy="107275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Rappel: Prérequis obligatoires de 2</a:t>
            </a:r>
            <a:r>
              <a:rPr lang="fr-FR" sz="3200" baseline="30000" dirty="0"/>
              <a:t>ème</a:t>
            </a:r>
            <a:r>
              <a:rPr lang="fr-FR" sz="3200" dirty="0"/>
              <a:t> année</a:t>
            </a:r>
          </a:p>
        </p:txBody>
      </p:sp>
    </p:spTree>
    <p:extLst>
      <p:ext uri="{BB962C8B-B14F-4D97-AF65-F5344CB8AC3E}">
        <p14:creationId xmlns:p14="http://schemas.microsoft.com/office/powerpoint/2010/main" val="2974278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102" y="939300"/>
            <a:ext cx="732404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Les cours de 3ème année suivants ne peuvent être pris que si les matières de 2ème année listées ont été réussies:</a:t>
            </a:r>
          </a:p>
          <a:p>
            <a:endParaRPr lang="fr-FR" sz="1200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Automatique et commandes numériques : </a:t>
            </a:r>
            <a:r>
              <a:rPr lang="fr-FR" sz="1100" dirty="0">
                <a:effectLst/>
              </a:rPr>
              <a:t>Analyse 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Signaux et systèmes I (pour MT)</a:t>
            </a:r>
            <a:r>
              <a:rPr lang="fr-FR" sz="1100" dirty="0">
                <a:effectLst/>
              </a:rPr>
              <a:t>:  Analyse III, IV, Analyse numérique et optimisation, Eléments de statistiques pour les data sciences.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Signaux et systèmes II (pour MT)</a:t>
            </a:r>
            <a:r>
              <a:rPr lang="fr-FR" sz="1100" dirty="0">
                <a:effectLst/>
              </a:rPr>
              <a:t>: Signaux et systèmes I, Analyse III, IV, Analyse numérique et optimisation, Eléments de statistiques pour les data sciences.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Ingénierie optique</a:t>
            </a:r>
            <a:r>
              <a:rPr lang="fr-FR" sz="1100" dirty="0">
                <a:effectLst/>
              </a:rPr>
              <a:t>: Physique générale : électromagnétisme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Systèmes embarqués et robotique: </a:t>
            </a:r>
            <a:r>
              <a:rPr lang="fr-FR" sz="1100" dirty="0">
                <a:effectLst/>
              </a:rPr>
              <a:t>Systèmes logiques, Microcontrôleurs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Capteurs: </a:t>
            </a:r>
            <a:r>
              <a:rPr lang="fr-FR" sz="1100" dirty="0">
                <a:effectLst/>
              </a:rPr>
              <a:t>Physique générale : électromagnétisme</a:t>
            </a:r>
          </a:p>
          <a:p>
            <a:endParaRPr lang="fr-FR" sz="1100" dirty="0">
              <a:effectLst/>
            </a:endParaRPr>
          </a:p>
          <a:p>
            <a:r>
              <a:rPr lang="fr-FR" sz="1100" dirty="0">
                <a:effectLst/>
              </a:rPr>
              <a:t>Cours à option du groupe 1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Mécanismes avancés pour environnements extrêmes: </a:t>
            </a:r>
            <a:r>
              <a:rPr lang="fr-FR" sz="1100" dirty="0">
                <a:effectLst/>
              </a:rPr>
              <a:t>Conception de mécanismes I &amp; 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effectLst/>
              </a:rPr>
              <a:t>Advanced </a:t>
            </a:r>
            <a:r>
              <a:rPr lang="fr-FR" sz="1100" b="1" dirty="0" err="1">
                <a:effectLst/>
              </a:rPr>
              <a:t>microfabrication</a:t>
            </a:r>
            <a:r>
              <a:rPr lang="fr-FR" sz="1100" b="1" dirty="0">
                <a:effectLst/>
              </a:rPr>
              <a:t> </a:t>
            </a:r>
            <a:r>
              <a:rPr lang="fr-FR" sz="1100" b="1" dirty="0" err="1">
                <a:effectLst/>
              </a:rPr>
              <a:t>practicals</a:t>
            </a:r>
            <a:r>
              <a:rPr lang="fr-FR" sz="1100" b="1" dirty="0">
                <a:effectLst/>
              </a:rPr>
              <a:t>: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Microfabrication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practicals</a:t>
            </a:r>
            <a:r>
              <a:rPr lang="fr-FR" sz="1100" dirty="0">
                <a:effectLst/>
              </a:rPr>
              <a:t>, </a:t>
            </a:r>
            <a:r>
              <a:rPr lang="fr-FR" sz="1100" dirty="0" err="1">
                <a:effectLst/>
              </a:rPr>
              <a:t>Microfabrication</a:t>
            </a:r>
            <a:r>
              <a:rPr lang="fr-FR" sz="1100" dirty="0">
                <a:effectLst/>
              </a:rPr>
              <a:t> technologies</a:t>
            </a:r>
          </a:p>
          <a:p>
            <a:endParaRPr lang="fr-FR" sz="1100" dirty="0">
              <a:effectLst/>
            </a:endParaRPr>
          </a:p>
          <a:p>
            <a:r>
              <a:rPr lang="fr-FR" sz="1100" dirty="0">
                <a:effectLst/>
              </a:rPr>
              <a:t>Les prérequis ne sont appliqués que si le bloc qui les contient est non validé (moyenne du bloc inférieure à 4,0). Ils ne seront pas appliqués si la durée maximale autorisée pour l’obtention du </a:t>
            </a:r>
            <a:r>
              <a:rPr lang="fr-FR" sz="1100" dirty="0" err="1">
                <a:effectLst/>
              </a:rPr>
              <a:t>bachelor</a:t>
            </a:r>
            <a:r>
              <a:rPr lang="fr-FR" sz="1100" dirty="0">
                <a:effectLst/>
              </a:rPr>
              <a:t> est atteinte dans l’année en cours.</a:t>
            </a:r>
            <a:br>
              <a:rPr lang="fr-FR" sz="1100" dirty="0">
                <a:effectLst/>
              </a:rPr>
            </a:br>
            <a:endParaRPr lang="fr-FR" sz="14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0C38E87-36D7-4DDC-8B53-47EBDC75193D}"/>
              </a:ext>
            </a:extLst>
          </p:cNvPr>
          <p:cNvSpPr txBox="1">
            <a:spLocks/>
          </p:cNvSpPr>
          <p:nvPr/>
        </p:nvSpPr>
        <p:spPr>
          <a:xfrm>
            <a:off x="1316000" y="141750"/>
            <a:ext cx="6926300" cy="107275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Rappel: Prérequis obligatoires de 3</a:t>
            </a:r>
            <a:r>
              <a:rPr lang="fr-FR" sz="3200" baseline="30000" dirty="0"/>
              <a:t>ème</a:t>
            </a:r>
            <a:r>
              <a:rPr lang="fr-FR" sz="3200" dirty="0"/>
              <a:t> année</a:t>
            </a:r>
          </a:p>
        </p:txBody>
      </p:sp>
    </p:spTree>
    <p:extLst>
      <p:ext uri="{BB962C8B-B14F-4D97-AF65-F5344CB8AC3E}">
        <p14:creationId xmlns:p14="http://schemas.microsoft.com/office/powerpoint/2010/main" val="716540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67907"/>
            <a:ext cx="6781800" cy="1072753"/>
          </a:xfrm>
        </p:spPr>
        <p:txBody>
          <a:bodyPr>
            <a:normAutofit/>
          </a:bodyPr>
          <a:lstStyle/>
          <a:p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Rappel: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Conditions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de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réussite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du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cycle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Bachelor</a:t>
            </a:r>
            <a:endParaRPr lang="en-US" sz="2800" dirty="0">
              <a:solidFill>
                <a:prstClr val="black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0EABDC-4403-49CC-8C67-FB4AF27FBF60}"/>
              </a:ext>
            </a:extLst>
          </p:cNvPr>
          <p:cNvSpPr/>
          <p:nvPr/>
        </p:nvSpPr>
        <p:spPr>
          <a:xfrm>
            <a:off x="1877472" y="888309"/>
            <a:ext cx="710142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fr-CH" sz="1400" dirty="0"/>
              <a:t>Un </a:t>
            </a:r>
            <a:r>
              <a:rPr lang="fr-CH" sz="1400" b="1" dirty="0"/>
              <a:t>bloc est réussi</a:t>
            </a:r>
            <a:r>
              <a:rPr lang="fr-CH" sz="1400" dirty="0"/>
              <a:t> (et dès lors tous les crédits associés avec ce bloc sont acquis) lorsque toutes les matières qu’il contient ont été examinées au moins une fois et que la </a:t>
            </a:r>
            <a:r>
              <a:rPr lang="fr-CH" sz="1400" b="1" dirty="0"/>
              <a:t>moyenne pondérée du bloc est égale ou supérieure à 4,00</a:t>
            </a:r>
            <a:r>
              <a:rPr lang="fr-CH" sz="1400" dirty="0"/>
              <a:t>.</a:t>
            </a:r>
          </a:p>
          <a:p>
            <a:pPr>
              <a:buClr>
                <a:schemeClr val="accent1"/>
              </a:buClr>
            </a:pPr>
            <a:endParaRPr lang="fr-CH" sz="1400" dirty="0"/>
          </a:p>
          <a:p>
            <a:pPr>
              <a:buClr>
                <a:schemeClr val="accent1"/>
              </a:buClr>
            </a:pPr>
            <a:r>
              <a:rPr lang="fr-CH" sz="1400" dirty="0"/>
              <a:t>Pour </a:t>
            </a:r>
            <a:r>
              <a:rPr lang="fr-CH" sz="1400" b="1" dirty="0"/>
              <a:t>réussir le cycle Bachelor</a:t>
            </a:r>
            <a:r>
              <a:rPr lang="fr-CH" sz="1400" dirty="0"/>
              <a:t>, un étudiant doit :</a:t>
            </a:r>
          </a:p>
          <a:p>
            <a:pPr>
              <a:buClr>
                <a:schemeClr val="accent1"/>
              </a:buClr>
            </a:pPr>
            <a:endParaRPr lang="fr-CH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CH" sz="1400" dirty="0"/>
              <a:t>avoir acquis </a:t>
            </a:r>
            <a:r>
              <a:rPr lang="fr-CH" sz="1400" b="1" dirty="0"/>
              <a:t>au moins 60 crédits à la fin du quatrième semestre</a:t>
            </a:r>
            <a:r>
              <a:rPr lang="fr-CH" sz="1400" dirty="0"/>
              <a:t> après la réussite du cycle propédeutique ;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CH" sz="1400" dirty="0"/>
              <a:t>avoir acquis </a:t>
            </a:r>
            <a:r>
              <a:rPr lang="fr-CH" sz="1400" b="1" dirty="0"/>
              <a:t>tous les crédits requis à la fin du huitième semestre</a:t>
            </a:r>
            <a:r>
              <a:rPr lang="fr-CH" sz="1400" dirty="0"/>
              <a:t> </a:t>
            </a:r>
            <a:r>
              <a:rPr lang="fr-CH" dirty="0"/>
              <a:t>après la réussite du cycle propédeutique.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fr-CH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CH" sz="1400" dirty="0"/>
              <a:t>Les </a:t>
            </a:r>
            <a:r>
              <a:rPr lang="fr-CH" sz="1400" b="1" dirty="0"/>
              <a:t>matières échouées</a:t>
            </a:r>
            <a:r>
              <a:rPr lang="fr-CH" sz="1400" dirty="0"/>
              <a:t> (note finale inférieure à 4,00) dans un bloc ou groupe échoué ne peuvent </a:t>
            </a:r>
            <a:r>
              <a:rPr lang="fr-CH" sz="1400" b="1" dirty="0"/>
              <a:t>être répétées qu’une seule fois</a:t>
            </a:r>
            <a:r>
              <a:rPr lang="fr-CH" sz="1400" dirty="0"/>
              <a:t>, durant l’</a:t>
            </a:r>
            <a:r>
              <a:rPr lang="fr-CH" sz="1400" b="1" dirty="0"/>
              <a:t>année académique qui suit l’examen échoué</a:t>
            </a:r>
            <a:r>
              <a:rPr lang="fr-CH" sz="1400" dirty="0"/>
              <a:t>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fr-CH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CH" sz="1400" dirty="0"/>
              <a:t>Les matières réussies (</a:t>
            </a:r>
            <a:r>
              <a:rPr lang="fr-CH" dirty="0"/>
              <a:t>note finale égale ou supérieure à 4,00) et les matières échouées dans un bloc ou groupe réussi </a:t>
            </a:r>
            <a:r>
              <a:rPr lang="fr-CH" dirty="0">
                <a:solidFill>
                  <a:srgbClr val="FF0000"/>
                </a:solidFill>
              </a:rPr>
              <a:t>ne peuvent pas être répétées.</a:t>
            </a:r>
            <a:endParaRPr lang="fr-CH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B0C1F35-850F-433C-8C89-A57C0BEA2FA2}"/>
              </a:ext>
            </a:extLst>
          </p:cNvPr>
          <p:cNvSpPr/>
          <p:nvPr/>
        </p:nvSpPr>
        <p:spPr>
          <a:xfrm>
            <a:off x="1877471" y="4080449"/>
            <a:ext cx="6534051" cy="5442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0011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67907"/>
            <a:ext cx="6781800" cy="1072753"/>
          </a:xfrm>
        </p:spPr>
        <p:txBody>
          <a:bodyPr>
            <a:normAutofit/>
          </a:bodyPr>
          <a:lstStyle/>
          <a:p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Viser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la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suffisance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n’est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pas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une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bonne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idée</a:t>
            </a:r>
            <a: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…</a:t>
            </a:r>
            <a:br>
              <a:rPr lang="de-CH" sz="2800" dirty="0">
                <a:solidFill>
                  <a:prstClr val="black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prstClr val="black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A4D14F-3112-4E3A-8714-54D8131D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09" y="1357681"/>
            <a:ext cx="5424662" cy="255278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D93D119-E7D6-4E94-BD22-794E932F8635}"/>
              </a:ext>
            </a:extLst>
          </p:cNvPr>
          <p:cNvSpPr/>
          <p:nvPr/>
        </p:nvSpPr>
        <p:spPr>
          <a:xfrm>
            <a:off x="7090191" y="1953273"/>
            <a:ext cx="431368" cy="3494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8FEF75-85D2-4387-93E6-FDA369F60B54}"/>
              </a:ext>
            </a:extLst>
          </p:cNvPr>
          <p:cNvSpPr/>
          <p:nvPr/>
        </p:nvSpPr>
        <p:spPr>
          <a:xfrm>
            <a:off x="7123703" y="3212369"/>
            <a:ext cx="431368" cy="2098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78BF4B-DB6F-4071-B4E3-7D91F118E805}"/>
              </a:ext>
            </a:extLst>
          </p:cNvPr>
          <p:cNvSpPr/>
          <p:nvPr/>
        </p:nvSpPr>
        <p:spPr>
          <a:xfrm>
            <a:off x="7123703" y="3700614"/>
            <a:ext cx="431368" cy="2098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75507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ECB62-E718-184B-8A74-3DEFF7265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259" y="69159"/>
            <a:ext cx="6206808" cy="606085"/>
          </a:xfrm>
        </p:spPr>
        <p:txBody>
          <a:bodyPr>
            <a:normAutofit/>
          </a:bodyPr>
          <a:lstStyle/>
          <a:p>
            <a:r>
              <a:rPr lang="fr-CH" dirty="0"/>
              <a:t>Rappel: </a:t>
            </a:r>
            <a:r>
              <a:rPr lang="fr-CH" dirty="0" err="1"/>
              <a:t>Etudiant.e.s</a:t>
            </a:r>
            <a:r>
              <a:rPr lang="fr-CH" dirty="0"/>
              <a:t> en mobilité (45)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4728BD-4A7B-4D7E-A7C2-A65F1398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818" y="652161"/>
            <a:ext cx="3148782" cy="399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46697-47E2-4EB8-96E0-23FF92CF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57" y="637140"/>
            <a:ext cx="3148782" cy="403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11C27C1-20E2-424C-9298-6155C947A1AF}"/>
              </a:ext>
            </a:extLst>
          </p:cNvPr>
          <p:cNvSpPr/>
          <p:nvPr/>
        </p:nvSpPr>
        <p:spPr>
          <a:xfrm rot="20780164">
            <a:off x="1688635" y="1956787"/>
            <a:ext cx="6577205" cy="1409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Pour éviter trop de changements et d’échanges d’e-mails avant le début de votre échange, merci de choisir </a:t>
            </a:r>
            <a:r>
              <a:rPr lang="fr-CH" b="1" dirty="0"/>
              <a:t>le bon moment </a:t>
            </a:r>
            <a:r>
              <a:rPr lang="fr-CH" dirty="0"/>
              <a:t>pour soumettre le formulaire de validation des cours</a:t>
            </a:r>
          </a:p>
          <a:p>
            <a:pPr algn="ctr"/>
            <a:endParaRPr lang="fr-CH" dirty="0"/>
          </a:p>
          <a:p>
            <a:pPr algn="ctr"/>
            <a:r>
              <a:rPr lang="fr-CH" dirty="0"/>
              <a:t>Un </a:t>
            </a:r>
            <a:r>
              <a:rPr lang="fr-CH" b="1" dirty="0"/>
              <a:t>regroupement des étudiants </a:t>
            </a:r>
            <a:r>
              <a:rPr lang="fr-CH" dirty="0"/>
              <a:t>d’une même destination d’échange sur les choix de cours à équivalence et fortement recommandé </a:t>
            </a:r>
          </a:p>
        </p:txBody>
      </p:sp>
    </p:spTree>
    <p:extLst>
      <p:ext uri="{BB962C8B-B14F-4D97-AF65-F5344CB8AC3E}">
        <p14:creationId xmlns:p14="http://schemas.microsoft.com/office/powerpoint/2010/main" val="28753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802" y="934168"/>
            <a:ext cx="7324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La stage d’usinage fait partie intégrante de votre cursus </a:t>
            </a:r>
            <a:r>
              <a:rPr lang="fr-FR" sz="1400" dirty="0" err="1"/>
              <a:t>Bachelor</a:t>
            </a:r>
            <a:r>
              <a:rPr lang="fr-FR" sz="1400" dirty="0"/>
              <a:t>, il est obligatoire</a:t>
            </a:r>
          </a:p>
          <a:p>
            <a:endParaRPr lang="fr-FR" sz="1400" dirty="0"/>
          </a:p>
          <a:p>
            <a:r>
              <a:rPr lang="fr-FR" sz="1400" dirty="0"/>
              <a:t>Il est organisé sur 9 jours </a:t>
            </a:r>
            <a:r>
              <a:rPr lang="fr-FR" sz="1400" b="1" dirty="0">
                <a:solidFill>
                  <a:srgbClr val="FF0000"/>
                </a:solidFill>
              </a:rPr>
              <a:t>durant l’été après le BA4.</a:t>
            </a:r>
          </a:p>
          <a:p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1400" dirty="0"/>
              <a:t>Trois périodes sont proposées sur 3x2 semaines, après les examens.</a:t>
            </a:r>
          </a:p>
          <a:p>
            <a:endParaRPr lang="fr-FR" sz="1400" dirty="0"/>
          </a:p>
          <a:p>
            <a:r>
              <a:rPr lang="fr-FR" sz="1400" dirty="0"/>
              <a:t>Max 64 personnes par période, réparties en fonction des impératifs de chacun (échange, contrat de travail, etc.)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24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0C38E87-36D7-4DDC-8B53-47EBDC75193D}"/>
              </a:ext>
            </a:extLst>
          </p:cNvPr>
          <p:cNvSpPr txBox="1">
            <a:spLocks/>
          </p:cNvSpPr>
          <p:nvPr/>
        </p:nvSpPr>
        <p:spPr>
          <a:xfrm>
            <a:off x="1316000" y="141750"/>
            <a:ext cx="6926300" cy="107275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sz="3200" dirty="0"/>
              <a:t>Stage d’usinage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55182F-1399-430B-A5E6-D95224A4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27" b="22541"/>
          <a:stretch/>
        </p:blipFill>
        <p:spPr>
          <a:xfrm>
            <a:off x="1187449" y="2874499"/>
            <a:ext cx="7956551" cy="22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9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E3D9599-6AD0-A54B-A8DB-E5D44637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11" y="18243"/>
            <a:ext cx="7706239" cy="48340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Evalutation</a:t>
            </a:r>
            <a:r>
              <a:rPr lang="fr-FR" dirty="0"/>
              <a:t> des cours - Retour indicatif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776DD9-9966-334C-AB8C-86A7550DDD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-450850"/>
            <a:ext cx="0" cy="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2CC2CF-A9E4-D54C-A3BC-4BEE6B21B7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24376F-AEFF-1D40-AB92-99A91B91E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13D92-B29C-4DDB-BD56-3F4AD4C6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86648"/>
            <a:ext cx="7759700" cy="35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5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E3D9599-6AD0-A54B-A8DB-E5D44637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11" y="18243"/>
            <a:ext cx="7337939" cy="483407"/>
          </a:xfrm>
        </p:spPr>
        <p:txBody>
          <a:bodyPr>
            <a:normAutofit fontScale="90000"/>
          </a:bodyPr>
          <a:lstStyle/>
          <a:p>
            <a:r>
              <a:rPr lang="fr-FR" dirty="0"/>
              <a:t>Evaluation approfondie:  Printemps ’22, Automne ‘23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776DD9-9966-334C-AB8C-86A7550DDD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-450850"/>
            <a:ext cx="0" cy="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2CC2CF-A9E4-D54C-A3BC-4BEE6B21B7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24376F-AEFF-1D40-AB92-99A91B91E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39</a:t>
            </a:fld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4228FCD-AA7F-4007-986E-911C4EAF461F}"/>
              </a:ext>
            </a:extLst>
          </p:cNvPr>
          <p:cNvCxnSpPr/>
          <p:nvPr/>
        </p:nvCxnSpPr>
        <p:spPr>
          <a:xfrm>
            <a:off x="1584641" y="3040021"/>
            <a:ext cx="745205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à coins arrondis 48">
            <a:extLst>
              <a:ext uri="{FF2B5EF4-FFF2-40B4-BE49-F238E27FC236}">
                <a16:creationId xmlns:a16="http://schemas.microsoft.com/office/drawing/2014/main" id="{5248017A-F838-4165-93DE-94CDBBB56CFE}"/>
              </a:ext>
            </a:extLst>
          </p:cNvPr>
          <p:cNvSpPr/>
          <p:nvPr/>
        </p:nvSpPr>
        <p:spPr>
          <a:xfrm>
            <a:off x="4116843" y="3109589"/>
            <a:ext cx="2387653" cy="4714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Evaluation en semaine 14 automne 2022</a:t>
            </a:r>
            <a:endParaRPr lang="fr-FR" sz="12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1514A-1C79-41D1-AFE0-1CC550E9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1119386"/>
            <a:ext cx="7893050" cy="34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3534" name="Object 30"/>
          <p:cNvGraphicFramePr>
            <a:graphicFrameLocks noChangeAspect="1"/>
          </p:cNvGraphicFramePr>
          <p:nvPr/>
        </p:nvGraphicFramePr>
        <p:xfrm>
          <a:off x="1370449" y="1455129"/>
          <a:ext cx="5085315" cy="3459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4" imgW="6780952" imgH="4610744" progId="">
                  <p:embed/>
                </p:oleObj>
              </mc:Choice>
              <mc:Fallback>
                <p:oleObj name="Photo Editor Photo" r:id="rId4" imgW="6780952" imgH="4610744" progId="">
                  <p:embed/>
                  <p:pic>
                    <p:nvPicPr>
                      <p:cNvPr id="18135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449" y="1455129"/>
                        <a:ext cx="5085315" cy="3459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6E29B8FA-6456-41D9-AAD4-A163F67E03B8}"/>
              </a:ext>
            </a:extLst>
          </p:cNvPr>
          <p:cNvSpPr txBox="1">
            <a:spLocks/>
          </p:cNvSpPr>
          <p:nvPr/>
        </p:nvSpPr>
        <p:spPr>
          <a:xfrm>
            <a:off x="1187450" y="76920"/>
            <a:ext cx="5851922" cy="490455"/>
          </a:xfrm>
          <a:prstGeom prst="rect">
            <a:avLst/>
          </a:prstGeom>
        </p:spPr>
        <p:txBody>
          <a:bodyPr vert="horz" lIns="180000" tIns="0" rIns="72000" bIns="4680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Calibri" pitchFamily="34" charset="0"/>
                <a:ea typeface="Roboto Black" panose="02000000000000000000" pitchFamily="2" charset="0"/>
                <a:cs typeface="Calibri" pitchFamily="34" charset="0"/>
              </a:defRPr>
            </a:lvl1pPr>
          </a:lstStyle>
          <a:p>
            <a:r>
              <a:rPr lang="fr-FR" dirty="0">
                <a:latin typeface="Franklin Gothic Demi Cond" panose="020B0706030402020204" pitchFamily="34" charset="0"/>
                <a:cs typeface="Arial" panose="020B0604020202020204" pitchFamily="34" charset="0"/>
              </a:rPr>
              <a:t>Histoire de la Microtechnique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C1BB34D-2FDD-4BBB-A1CB-06A01DB1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449" y="579515"/>
            <a:ext cx="44028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  <a:cs typeface="Arial" charset="0"/>
                <a:sym typeface="Gill Sans"/>
              </a:rPr>
              <a:t>2009 – Spiral </a:t>
            </a:r>
            <a:r>
              <a:rPr lang="en-US" sz="1500" dirty="0" err="1">
                <a:latin typeface="Calibri" pitchFamily="34" charset="0"/>
                <a:cs typeface="Arial" charset="0"/>
                <a:sym typeface="Gill Sans"/>
              </a:rPr>
              <a:t>en</a:t>
            </a:r>
            <a:r>
              <a:rPr lang="en-US" sz="1500" dirty="0">
                <a:latin typeface="Calibri" pitchFamily="34" charset="0"/>
                <a:cs typeface="Arial" charset="0"/>
                <a:sym typeface="Gill Sans"/>
              </a:rPr>
              <a:t> </a:t>
            </a:r>
            <a:r>
              <a:rPr lang="en-US" sz="1500" dirty="0" err="1">
                <a:latin typeface="Calibri" pitchFamily="34" charset="0"/>
                <a:cs typeface="Arial" charset="0"/>
                <a:sym typeface="Gill Sans"/>
              </a:rPr>
              <a:t>Silicium</a:t>
            </a:r>
            <a:endParaRPr lang="en-US" sz="1500" dirty="0">
              <a:latin typeface="Calibri" pitchFamily="34" charset="0"/>
              <a:cs typeface="Arial" charset="0"/>
              <a:sym typeface="Gill Sans"/>
            </a:endParaRPr>
          </a:p>
          <a:p>
            <a:pPr algn="ctr"/>
            <a:r>
              <a:rPr lang="en-US" sz="1500" dirty="0" err="1">
                <a:latin typeface="Calibri" pitchFamily="34" charset="0"/>
                <a:cs typeface="Arial" charset="0"/>
                <a:sym typeface="Gill Sans"/>
              </a:rPr>
              <a:t>Institut</a:t>
            </a:r>
            <a:r>
              <a:rPr lang="en-US" sz="1500" dirty="0">
                <a:latin typeface="Calibri" pitchFamily="34" charset="0"/>
                <a:cs typeface="Arial" charset="0"/>
                <a:sym typeface="Gill Sans"/>
              </a:rPr>
              <a:t> de </a:t>
            </a:r>
            <a:r>
              <a:rPr lang="en-US" sz="1500" dirty="0" err="1">
                <a:latin typeface="Calibri" pitchFamily="34" charset="0"/>
                <a:cs typeface="Arial" charset="0"/>
                <a:sym typeface="Gill Sans"/>
              </a:rPr>
              <a:t>Microtechnique</a:t>
            </a:r>
            <a:r>
              <a:rPr lang="en-US" sz="1500" dirty="0">
                <a:latin typeface="Calibri" pitchFamily="34" charset="0"/>
                <a:cs typeface="Arial" charset="0"/>
                <a:sym typeface="Gill Sans"/>
              </a:rPr>
              <a:t>, Patek-Philippe, </a:t>
            </a:r>
            <a:r>
              <a:rPr lang="en-US" sz="1500" i="1" dirty="0">
                <a:latin typeface="Calibri" pitchFamily="34" charset="0"/>
                <a:cs typeface="Arial" charset="0"/>
                <a:sym typeface="Gill Sans"/>
              </a:rPr>
              <a:t>Neuchâtel</a:t>
            </a:r>
            <a:endParaRPr lang="en-US" sz="1800" i="1" dirty="0">
              <a:latin typeface="Calibri" pitchFamily="34" charset="0"/>
              <a:cs typeface="Arial" charset="0"/>
              <a:sym typeface="Gill San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B7C1B6-84CF-4AE7-B7C7-90896B07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8" y="3962011"/>
            <a:ext cx="1128712" cy="11287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F0C206-B833-42A2-B7DA-1103BBE35D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52881" y="1176074"/>
            <a:ext cx="4171949" cy="190626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FA9060-7B4B-4C9B-A400-73A34BF507D7}"/>
              </a:ext>
            </a:extLst>
          </p:cNvPr>
          <p:cNvSpPr/>
          <p:nvPr/>
        </p:nvSpPr>
        <p:spPr>
          <a:xfrm>
            <a:off x="1734511" y="2652359"/>
            <a:ext cx="4357190" cy="948091"/>
          </a:xfrm>
          <a:prstGeom prst="roundRect">
            <a:avLst/>
          </a:prstGeom>
          <a:effectLst>
            <a:outerShdw blurRad="1397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alibri" pitchFamily="34" charset="0"/>
                <a:cs typeface="Arial" charset="0"/>
                <a:sym typeface="Gill Sans"/>
              </a:rPr>
              <a:t>Généralisation</a:t>
            </a:r>
            <a:r>
              <a:rPr lang="en-US" sz="1800" dirty="0">
                <a:latin typeface="Calibri" pitchFamily="34" charset="0"/>
                <a:cs typeface="Arial" charset="0"/>
                <a:sym typeface="Gill Sans"/>
              </a:rPr>
              <a:t> des techniques de </a:t>
            </a:r>
            <a:r>
              <a:rPr lang="en-US" sz="1800" b="1" dirty="0">
                <a:solidFill>
                  <a:schemeClr val="tx1"/>
                </a:solidFill>
                <a:latin typeface="Calibri" pitchFamily="34" charset="0"/>
                <a:cs typeface="Arial" charset="0"/>
                <a:sym typeface="Gill Sans"/>
              </a:rPr>
              <a:t>Microfabrication</a:t>
            </a:r>
            <a:r>
              <a:rPr lang="en-US" sz="1800" dirty="0">
                <a:latin typeface="Calibri" pitchFamily="34" charset="0"/>
                <a:cs typeface="Arial" charset="0"/>
                <a:sym typeface="Gill Sans"/>
              </a:rPr>
              <a:t> et du </a:t>
            </a:r>
            <a:r>
              <a:rPr lang="en-US" sz="1800" dirty="0" err="1">
                <a:latin typeface="Calibri" pitchFamily="34" charset="0"/>
                <a:cs typeface="Arial" charset="0"/>
                <a:sym typeface="Gill Sans"/>
              </a:rPr>
              <a:t>Silicium</a:t>
            </a:r>
            <a:r>
              <a:rPr lang="en-US" sz="1800" dirty="0">
                <a:latin typeface="Calibri" pitchFamily="34" charset="0"/>
                <a:cs typeface="Arial" charset="0"/>
                <a:sym typeface="Gill Sans"/>
              </a:rPr>
              <a:t> au monde de </a:t>
            </a:r>
            <a:r>
              <a:rPr lang="en-US" sz="1800" b="1" dirty="0" err="1">
                <a:solidFill>
                  <a:schemeClr val="tx1"/>
                </a:solidFill>
                <a:latin typeface="Calibri" pitchFamily="34" charset="0"/>
                <a:cs typeface="Arial" charset="0"/>
                <a:sym typeface="Gill Sans"/>
              </a:rPr>
              <a:t>l’Horlogerie</a:t>
            </a:r>
            <a:endParaRPr lang="en-US" sz="2000" b="1" i="1" dirty="0">
              <a:solidFill>
                <a:schemeClr val="tx1"/>
              </a:solidFill>
              <a:latin typeface="Calibri" pitchFamily="34" charset="0"/>
              <a:cs typeface="Arial" charset="0"/>
              <a:sym typeface="Gill San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501282-1A99-4165-B7D9-4D6C111CB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801" y="4358258"/>
            <a:ext cx="1371600" cy="7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09" y="174780"/>
            <a:ext cx="4889435" cy="890670"/>
          </a:xfrm>
        </p:spPr>
        <p:txBody>
          <a:bodyPr>
            <a:normAutofit/>
          </a:bodyPr>
          <a:lstStyle/>
          <a:p>
            <a:r>
              <a:rPr lang="fr-CH" dirty="0"/>
              <a:t>Evaluations des cours</a:t>
            </a:r>
            <a:endParaRPr lang="fr-FR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FD4086E-83B9-47B3-A192-6B6CAE281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309" y="1032086"/>
            <a:ext cx="7545705" cy="3705014"/>
          </a:xfrm>
        </p:spPr>
        <p:txBody>
          <a:bodyPr>
            <a:normAutofit/>
          </a:bodyPr>
          <a:lstStyle/>
          <a:p>
            <a:r>
              <a:rPr lang="fr-CH" dirty="0"/>
              <a:t>Votre avis est essentiel pour aider les enseignants de la section Microtechnique à améliorer, de manière continue, leur enseignement. </a:t>
            </a:r>
          </a:p>
          <a:p>
            <a:r>
              <a:rPr lang="fr-CH" dirty="0"/>
              <a:t>Seul un taux de réponse élevé donne une information représentative et utile. </a:t>
            </a:r>
          </a:p>
          <a:p>
            <a:r>
              <a:rPr lang="fr-CH" dirty="0"/>
              <a:t>Vos évaluations (et recommandations constructives) ont un réel impact sur l’enseignement, pour identifier les éventuels problèmes et envisager des solutions. </a:t>
            </a:r>
          </a:p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endParaRPr lang="fr-CH" b="1" dirty="0"/>
          </a:p>
          <a:p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83247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09" y="174780"/>
            <a:ext cx="4889435" cy="890670"/>
          </a:xfrm>
        </p:spPr>
        <p:txBody>
          <a:bodyPr>
            <a:normAutofit/>
          </a:bodyPr>
          <a:lstStyle/>
          <a:p>
            <a:r>
              <a:rPr lang="fr-CH" dirty="0"/>
              <a:t>Présence en cours</a:t>
            </a:r>
            <a:endParaRPr lang="fr-FR" dirty="0"/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FD4086E-83B9-47B3-A192-6B6CAE281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309" y="1263817"/>
            <a:ext cx="7545705" cy="3705014"/>
          </a:xfrm>
        </p:spPr>
        <p:txBody>
          <a:bodyPr>
            <a:normAutofit/>
          </a:bodyPr>
          <a:lstStyle/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r>
              <a:rPr lang="fr-CH" dirty="0"/>
              <a:t>Exploitez du mieux que vous pouvez le </a:t>
            </a:r>
            <a:r>
              <a:rPr lang="fr-CH" b="1" dirty="0">
                <a:solidFill>
                  <a:srgbClr val="FF0000"/>
                </a:solidFill>
              </a:rPr>
              <a:t>mode d’enseignement présentiel</a:t>
            </a:r>
            <a:r>
              <a:rPr lang="fr-CH" dirty="0"/>
              <a:t> pour profiter des interactions avec les enseignants et les assistants.</a:t>
            </a:r>
          </a:p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r>
              <a:rPr lang="fr-CH" dirty="0"/>
              <a:t>Profitez des infrastructures qu’offre l’Ecole.</a:t>
            </a:r>
          </a:p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r>
              <a:rPr lang="fr-CH" dirty="0"/>
              <a:t>Profitez des enregistrements en ligne pour </a:t>
            </a:r>
            <a:r>
              <a:rPr lang="fr-CH" b="1" dirty="0">
                <a:solidFill>
                  <a:srgbClr val="FF0000"/>
                </a:solidFill>
              </a:rPr>
              <a:t>réviser, rattraper, approfondir </a:t>
            </a:r>
            <a:r>
              <a:rPr lang="fr-CH" dirty="0"/>
              <a:t>vos connaissances.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CH" dirty="0"/>
          </a:p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r>
              <a:rPr lang="fr-CH" dirty="0"/>
              <a:t>Les enseignants se réjouissent de vous voir nombreux en classe </a:t>
            </a:r>
            <a:br>
              <a:rPr lang="fr-CH" dirty="0"/>
            </a:br>
            <a:r>
              <a:rPr lang="fr-CH" dirty="0"/>
              <a:t>pour avoir la meilleure dynamique et pédagogie d’enseignement possible</a:t>
            </a:r>
          </a:p>
          <a:p>
            <a:pPr marL="177800" indent="-177800">
              <a:lnSpc>
                <a:spcPct val="120000"/>
              </a:lnSpc>
              <a:spcBef>
                <a:spcPts val="0"/>
              </a:spcBef>
            </a:pPr>
            <a:endParaRPr lang="fr-CH" b="1" dirty="0"/>
          </a:p>
          <a:p>
            <a:endParaRPr lang="fr-CH" b="1" dirty="0"/>
          </a:p>
          <a:p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59536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0B4E1C-2BD5-4A63-A24C-698361E6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89" y="660214"/>
            <a:ext cx="6642558" cy="4296575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9F9C9956-D5A2-413C-A28A-8498821B23A8}"/>
              </a:ext>
            </a:extLst>
          </p:cNvPr>
          <p:cNvSpPr txBox="1">
            <a:spLocks/>
          </p:cNvSpPr>
          <p:nvPr/>
        </p:nvSpPr>
        <p:spPr>
          <a:xfrm>
            <a:off x="1326806" y="0"/>
            <a:ext cx="7560000" cy="540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sz="3300" dirty="0">
                <a:solidFill>
                  <a:srgbClr val="413B39"/>
                </a:solidFill>
              </a:rPr>
              <a:t>Pages web de la section MT</a:t>
            </a:r>
          </a:p>
          <a:p>
            <a:r>
              <a:rPr lang="fr-FR" sz="3300" dirty="0">
                <a:solidFill>
                  <a:srgbClr val="413B39"/>
                </a:solidFill>
              </a:rPr>
              <a:t> </a:t>
            </a:r>
          </a:p>
          <a:p>
            <a:endParaRPr lang="fr-FR" sz="32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A434D78-F273-4FEB-A1EB-AA8E02365FB9}"/>
              </a:ext>
            </a:extLst>
          </p:cNvPr>
          <p:cNvSpPr/>
          <p:nvPr/>
        </p:nvSpPr>
        <p:spPr>
          <a:xfrm rot="20630796">
            <a:off x="1944386" y="2659912"/>
            <a:ext cx="3250103" cy="6950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u="sng" dirty="0"/>
              <a:t>smt.epfl.ch</a:t>
            </a:r>
            <a:endParaRPr lang="fr-CH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579AF8-EED6-4385-BCA8-EAC568AE0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8" y="3793371"/>
            <a:ext cx="1357312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9F9C9956-D5A2-413C-A28A-8498821B23A8}"/>
              </a:ext>
            </a:extLst>
          </p:cNvPr>
          <p:cNvSpPr txBox="1">
            <a:spLocks/>
          </p:cNvSpPr>
          <p:nvPr/>
        </p:nvSpPr>
        <p:spPr>
          <a:xfrm>
            <a:off x="1403006" y="153962"/>
            <a:ext cx="7560000" cy="540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sz="3300" dirty="0">
                <a:solidFill>
                  <a:srgbClr val="413B39"/>
                </a:solidFill>
              </a:rPr>
              <a:t>Infos et bureau de la section MT</a:t>
            </a:r>
          </a:p>
          <a:p>
            <a:r>
              <a:rPr lang="fr-FR" sz="3300" dirty="0">
                <a:solidFill>
                  <a:srgbClr val="413B39"/>
                </a:solidFill>
              </a:rPr>
              <a:t> </a:t>
            </a:r>
          </a:p>
          <a:p>
            <a:endParaRPr lang="fr-FR" sz="32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F85F4CF-B0A5-4E28-9E08-571714024D9C}"/>
              </a:ext>
            </a:extLst>
          </p:cNvPr>
          <p:cNvSpPr txBox="1">
            <a:spLocks/>
          </p:cNvSpPr>
          <p:nvPr/>
        </p:nvSpPr>
        <p:spPr>
          <a:xfrm>
            <a:off x="1502066" y="1242109"/>
            <a:ext cx="7560000" cy="254007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800" dirty="0"/>
              <a:t>Le secrétariat (BM1136) est à votre disposition tous les jours</a:t>
            </a:r>
            <a:br>
              <a:rPr lang="fr-CH" sz="1800" dirty="0"/>
            </a:br>
            <a:r>
              <a:rPr lang="fr-CH" sz="1800" dirty="0"/>
              <a:t>de 8h à 14h non-stop pour les questions administratives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H" sz="1800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Isabelle Schafer</a:t>
            </a:r>
            <a:r>
              <a:rPr lang="fr-CH" sz="1800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(assistante administrative)</a:t>
            </a:r>
            <a:endParaRPr lang="fr-CH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H" sz="1800" dirty="0"/>
              <a:t>Pour les questions de </a:t>
            </a:r>
            <a:r>
              <a:rPr lang="fr-CH" sz="1800" b="1" dirty="0"/>
              <a:t>Cursus et plans d’études, merci de prendre rendez-vous avec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H" sz="1800" u="sng" dirty="0">
                <a:hlinkClick r:id="rId4"/>
              </a:rPr>
              <a:t>Sebastian Gautsch</a:t>
            </a:r>
            <a:r>
              <a:rPr lang="fr-CH" sz="1800" dirty="0"/>
              <a:t> (adjoint)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1800" dirty="0"/>
          </a:p>
          <a:p>
            <a:pPr marL="0" indent="0">
              <a:lnSpc>
                <a:spcPct val="100000"/>
              </a:lnSpc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25633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17A07A-EBCA-418A-9F71-2AE07EFF3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22"/>
          <a:stretch/>
        </p:blipFill>
        <p:spPr>
          <a:xfrm>
            <a:off x="0" y="1"/>
            <a:ext cx="1168400" cy="51435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A38D484B-818F-2D49-8CFB-08CC9BC8A1C0}"/>
              </a:ext>
            </a:extLst>
          </p:cNvPr>
          <p:cNvSpPr txBox="1">
            <a:spLocks/>
          </p:cNvSpPr>
          <p:nvPr/>
        </p:nvSpPr>
        <p:spPr>
          <a:xfrm>
            <a:off x="1036020" y="149219"/>
            <a:ext cx="7929331" cy="1380609"/>
          </a:xfrm>
          <a:prstGeom prst="rect">
            <a:avLst/>
          </a:prstGeom>
          <a:noFill/>
        </p:spPr>
        <p:txBody>
          <a:bodyPr vert="horz" lIns="216000" tIns="0" rIns="72000" bIns="46800" rtlCol="0" anchor="ctr" anchorCtr="0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000" spc="-70" baseline="0">
                <a:solidFill>
                  <a:schemeClr val="bg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fr-CH" dirty="0">
                <a:solidFill>
                  <a:schemeClr val="tx1"/>
                </a:solidFill>
              </a:rPr>
              <a:t>Bonne suite de visite </a:t>
            </a:r>
          </a:p>
          <a:p>
            <a:pPr algn="ctr"/>
            <a:r>
              <a:rPr lang="fr-CH" dirty="0">
                <a:solidFill>
                  <a:schemeClr val="tx1"/>
                </a:solidFill>
              </a:rPr>
              <a:t>et bon succès pour la suite de vos études </a:t>
            </a: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Bachelor</a:t>
            </a:r>
            <a:r>
              <a:rPr lang="fr-CH" dirty="0">
                <a:solidFill>
                  <a:schemeClr val="tx1"/>
                </a:solidFill>
              </a:rPr>
              <a:t> Microtechnique !!!</a:t>
            </a:r>
          </a:p>
          <a:p>
            <a:pPr algn="ctr"/>
            <a:r>
              <a:rPr lang="fr-CH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8448C-AC1A-4F9F-A564-35FDA877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41" y="1237669"/>
            <a:ext cx="7008668" cy="2376004"/>
          </a:xfrm>
          <a:prstGeom prst="rect">
            <a:avLst/>
          </a:prstGeom>
        </p:spPr>
      </p:pic>
      <p:pic>
        <p:nvPicPr>
          <p:cNvPr id="1027" name="A3A91DBD-D4DB-4975-83AE-DDFC1FC3B500" descr="IMG_9531.PNG">
            <a:extLst>
              <a:ext uri="{FF2B5EF4-FFF2-40B4-BE49-F238E27FC236}">
                <a16:creationId xmlns:a16="http://schemas.microsoft.com/office/drawing/2014/main" id="{D32969CA-D170-42F2-8AFB-508B068CF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4" b="20511"/>
          <a:stretch/>
        </p:blipFill>
        <p:spPr bwMode="auto">
          <a:xfrm>
            <a:off x="4460358" y="3065753"/>
            <a:ext cx="1812851" cy="18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91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5967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0F6DDF4-90B9-4BAD-A80F-007C7156D39F}"/>
              </a:ext>
            </a:extLst>
          </p:cNvPr>
          <p:cNvSpPr txBox="1"/>
          <p:nvPr/>
        </p:nvSpPr>
        <p:spPr>
          <a:xfrm>
            <a:off x="7173681" y="2901696"/>
            <a:ext cx="16470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Isabelle Schafer</a:t>
            </a:r>
          </a:p>
          <a:p>
            <a:pPr algn="ctr"/>
            <a:r>
              <a:rPr lang="fr-CH" sz="900" dirty="0"/>
              <a:t>Assistante </a:t>
            </a:r>
          </a:p>
          <a:p>
            <a:pPr algn="ctr"/>
            <a:r>
              <a:rPr lang="fr-CH" sz="900" dirty="0"/>
              <a:t>Section Microtechnique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BDB9EED-937C-4DC4-9A35-E95C4EEE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349" y="-41122"/>
            <a:ext cx="8100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kern="1000" spc="-70" dirty="0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Merci aux </a:t>
            </a:r>
            <a:r>
              <a:rPr lang="en-US" sz="2800" b="1" kern="1000" spc="-70" dirty="0" err="1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organisateurs</a:t>
            </a:r>
            <a:r>
              <a:rPr lang="en-US" sz="2800" b="1" kern="1000" spc="-70" dirty="0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 !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036C48-CB32-46FE-B14B-772513B950B2}"/>
              </a:ext>
            </a:extLst>
          </p:cNvPr>
          <p:cNvSpPr txBox="1"/>
          <p:nvPr/>
        </p:nvSpPr>
        <p:spPr>
          <a:xfrm>
            <a:off x="4651912" y="2925952"/>
            <a:ext cx="130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Aïcha </a:t>
            </a:r>
            <a:r>
              <a:rPr lang="fr-CH" sz="900" dirty="0" err="1"/>
              <a:t>Hessler</a:t>
            </a:r>
            <a:r>
              <a:rPr lang="fr-CH" sz="900" dirty="0"/>
              <a:t>-Wyss</a:t>
            </a:r>
          </a:p>
          <a:p>
            <a:pPr algn="ctr"/>
            <a:r>
              <a:rPr lang="fr-CH" sz="900" dirty="0"/>
              <a:t>Conseiller d’étude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0420AB-C55C-4884-B3AB-30CAD8A5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53" y="1185333"/>
            <a:ext cx="1214067" cy="162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697FF3B-6B85-4E57-8FA1-61BAD647637E}"/>
              </a:ext>
            </a:extLst>
          </p:cNvPr>
          <p:cNvSpPr txBox="1"/>
          <p:nvPr/>
        </p:nvSpPr>
        <p:spPr>
          <a:xfrm>
            <a:off x="1220332" y="2892731"/>
            <a:ext cx="3202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/>
              <a:t>Patricia Binggeli</a:t>
            </a:r>
          </a:p>
          <a:p>
            <a:pPr algn="ctr"/>
            <a:r>
              <a:rPr lang="fr-CH" sz="900" dirty="0" err="1"/>
              <a:t>Assisante</a:t>
            </a:r>
            <a:r>
              <a:rPr lang="fr-CH" sz="900" dirty="0"/>
              <a:t> </a:t>
            </a:r>
          </a:p>
          <a:p>
            <a:pPr algn="ctr"/>
            <a:r>
              <a:rPr lang="fr-CH" sz="900" dirty="0"/>
              <a:t>Microcity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EFE1E-D738-417F-B1DD-98332431B36C}"/>
              </a:ext>
            </a:extLst>
          </p:cNvPr>
          <p:cNvSpPr/>
          <p:nvPr/>
        </p:nvSpPr>
        <p:spPr>
          <a:xfrm>
            <a:off x="2011955" y="4352977"/>
            <a:ext cx="1581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900" dirty="0"/>
              <a:t>Mathilde Boivin</a:t>
            </a:r>
          </a:p>
          <a:p>
            <a:pPr algn="ctr"/>
            <a:r>
              <a:rPr lang="fr-CH" sz="900" dirty="0"/>
              <a:t>Déléguée Ba4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176FA-C7A5-469C-97AA-7441DCEDD19E}"/>
              </a:ext>
            </a:extLst>
          </p:cNvPr>
          <p:cNvSpPr/>
          <p:nvPr/>
        </p:nvSpPr>
        <p:spPr>
          <a:xfrm>
            <a:off x="7197715" y="4414325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900" dirty="0"/>
              <a:t>Luca Lommerzheim</a:t>
            </a:r>
          </a:p>
          <a:p>
            <a:pPr algn="ctr"/>
            <a:r>
              <a:rPr lang="fr-CH" sz="900" dirty="0"/>
              <a:t>Délégué Ba4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05300-99DC-40EF-9CFC-CBF680AA2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5" r="7215"/>
          <a:stretch/>
        </p:blipFill>
        <p:spPr>
          <a:xfrm>
            <a:off x="4524254" y="939635"/>
            <a:ext cx="1557081" cy="1866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1E8249-40FB-4FF7-B682-59F33F7DC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132" y="3311273"/>
            <a:ext cx="1103630" cy="1473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D3B636-550A-4C30-8211-FB3961008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127" y="3263728"/>
            <a:ext cx="1214785" cy="1491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1710A-8AD2-4290-A36D-BFB436286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469" y="1066486"/>
            <a:ext cx="1373362" cy="174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863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SATW membre Thierry Co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SATW membre Thierry Con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ome ETA | Manufacture Horlogère Suisse | ETA SA"/>
          <p:cNvSpPr>
            <a:spLocks noChangeAspect="1" noChangeArrowheads="1"/>
          </p:cNvSpPr>
          <p:nvPr/>
        </p:nvSpPr>
        <p:spPr bwMode="auto">
          <a:xfrm>
            <a:off x="460375" y="15967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BDB9EED-937C-4DC4-9A35-E95C4EEE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625" y="51128"/>
            <a:ext cx="8100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kern="1000" spc="-70" dirty="0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Et aux </a:t>
            </a:r>
            <a:r>
              <a:rPr lang="en-US" sz="2800" b="1" kern="1000" spc="-70" dirty="0" err="1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laboratoires</a:t>
            </a:r>
            <a:r>
              <a:rPr lang="en-US" sz="2800" b="1" kern="1000" spc="-70" dirty="0"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  <a:sym typeface="Gill Sans"/>
              </a:rPr>
              <a:t> de Microcity et ETA 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730DDF-BA7D-4ABF-8C19-76DF7D653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8" t="23233" r="24687" b="19793"/>
          <a:stretch/>
        </p:blipFill>
        <p:spPr>
          <a:xfrm>
            <a:off x="7063618" y="753527"/>
            <a:ext cx="1712687" cy="161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F940F-0894-486F-956E-3D84F429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66" y="765194"/>
            <a:ext cx="2072008" cy="85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 3">
            <a:extLst>
              <a:ext uri="{FF2B5EF4-FFF2-40B4-BE49-F238E27FC236}">
                <a16:creationId xmlns:a16="http://schemas.microsoft.com/office/drawing/2014/main" id="{752C1880-42F6-4237-9EA5-4A320E44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667" y="1789143"/>
            <a:ext cx="2584062" cy="995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 18">
            <a:extLst>
              <a:ext uri="{FF2B5EF4-FFF2-40B4-BE49-F238E27FC236}">
                <a16:creationId xmlns:a16="http://schemas.microsoft.com/office/drawing/2014/main" id="{DCEB828C-0AD0-4B1F-8ADA-997D7AFD2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433" y="3609123"/>
            <a:ext cx="2538296" cy="1039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A6791B0-FF67-4D5F-B727-FF236D9EFE4C}"/>
              </a:ext>
            </a:extLst>
          </p:cNvPr>
          <p:cNvGrpSpPr/>
          <p:nvPr/>
        </p:nvGrpSpPr>
        <p:grpSpPr>
          <a:xfrm>
            <a:off x="1423366" y="2108958"/>
            <a:ext cx="2072008" cy="1110843"/>
            <a:chOff x="1836965" y="2979632"/>
            <a:chExt cx="2857500" cy="16410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4EE6E7-6F19-477E-955A-957FA3A2F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6965" y="3020496"/>
              <a:ext cx="2857500" cy="1600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9E7D54-F779-4BA1-AF94-DBF50150B403}"/>
                </a:ext>
              </a:extLst>
            </p:cNvPr>
            <p:cNvSpPr txBox="1"/>
            <p:nvPr/>
          </p:nvSpPr>
          <p:spPr>
            <a:xfrm>
              <a:off x="1836965" y="2979632"/>
              <a:ext cx="1568435" cy="3873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1212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AQUA Lab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6E0627-7FE8-4905-A3B4-EE6C1DC70C73}"/>
              </a:ext>
            </a:extLst>
          </p:cNvPr>
          <p:cNvGrpSpPr/>
          <p:nvPr/>
        </p:nvGrpSpPr>
        <p:grpSpPr>
          <a:xfrm>
            <a:off x="1483680" y="3662025"/>
            <a:ext cx="1755275" cy="1039942"/>
            <a:chOff x="2439961" y="1821804"/>
            <a:chExt cx="5233586" cy="32312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B88967D-C423-4003-8323-4B956B102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11" t="20882" r="20675" b="16755"/>
            <a:stretch/>
          </p:blipFill>
          <p:spPr>
            <a:xfrm>
              <a:off x="2459370" y="1845399"/>
              <a:ext cx="5214177" cy="32076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EE44B5-D351-4E25-9314-99A2CD0BC6EC}"/>
                </a:ext>
              </a:extLst>
            </p:cNvPr>
            <p:cNvSpPr txBox="1"/>
            <p:nvPr/>
          </p:nvSpPr>
          <p:spPr>
            <a:xfrm>
              <a:off x="2439961" y="1821804"/>
              <a:ext cx="3942956" cy="860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rgbClr val="21212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defRPr>
              </a:lvl1pPr>
            </a:lstStyle>
            <a:p>
              <a:r>
                <a:rPr lang="en-US" dirty="0"/>
                <a:t>INSTANT Lab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65A759-11DE-4559-A1C6-F3A2B18EBFCE}"/>
              </a:ext>
            </a:extLst>
          </p:cNvPr>
          <p:cNvGrpSpPr/>
          <p:nvPr/>
        </p:nvGrpSpPr>
        <p:grpSpPr>
          <a:xfrm>
            <a:off x="6937828" y="2897870"/>
            <a:ext cx="2034564" cy="1120590"/>
            <a:chOff x="6989446" y="4104552"/>
            <a:chExt cx="1676546" cy="94388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340D49F-66E4-401A-A2F7-6B96385FD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9446" y="4104552"/>
              <a:ext cx="1676546" cy="9438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CF11B6-E1CC-467D-BFC2-A40D8A99C793}"/>
                </a:ext>
              </a:extLst>
            </p:cNvPr>
            <p:cNvSpPr txBox="1"/>
            <p:nvPr/>
          </p:nvSpPr>
          <p:spPr>
            <a:xfrm>
              <a:off x="6989447" y="4104552"/>
              <a:ext cx="5483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rgbClr val="21212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defRPr>
              </a:lvl1pPr>
            </a:lstStyle>
            <a:p>
              <a:r>
                <a:rPr lang="en-US" dirty="0"/>
                <a:t>M2C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29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69" y="-4914"/>
            <a:ext cx="4623566" cy="1072753"/>
          </a:xfrm>
        </p:spPr>
        <p:txBody>
          <a:bodyPr>
            <a:noAutofit/>
          </a:bodyPr>
          <a:lstStyle/>
          <a:p>
            <a:r>
              <a:rPr lang="fr-FR" dirty="0" err="1"/>
              <a:t>EPFL’s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missions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Federal</a:t>
            </a:r>
            <a:r>
              <a:rPr lang="fr-FR" dirty="0"/>
              <a:t> </a:t>
            </a:r>
            <a:r>
              <a:rPr lang="fr-FR" dirty="0" err="1"/>
              <a:t>Act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B08B4-A925-3446-B205-CC18A94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BDA7C3-47DC-F846-996D-A677EE1D3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462" y="3317926"/>
            <a:ext cx="2743807" cy="18292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E76F22-80D7-354E-8F64-11C8C3A7F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938" y="1496843"/>
            <a:ext cx="2754468" cy="18292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9CA010-3BA7-9647-947A-A48F08552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0501" y="3317927"/>
            <a:ext cx="2753499" cy="18300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FC0DAD-EBE6-BE4D-A337-24F992ACF47D}"/>
              </a:ext>
            </a:extLst>
          </p:cNvPr>
          <p:cNvSpPr/>
          <p:nvPr/>
        </p:nvSpPr>
        <p:spPr>
          <a:xfrm>
            <a:off x="908462" y="1506748"/>
            <a:ext cx="2749138" cy="1811177"/>
          </a:xfrm>
          <a:prstGeom prst="rect">
            <a:avLst/>
          </a:prstGeom>
          <a:solidFill>
            <a:schemeClr val="tx1"/>
          </a:solidFill>
        </p:spPr>
        <p:txBody>
          <a:bodyPr wrap="square" tIns="540000" anchor="ctr" anchorCtr="0">
            <a:noAutofit/>
          </a:bodyPr>
          <a:lstStyle/>
          <a:p>
            <a:pPr algn="ctr" defTabSz="609585" rtl="0">
              <a:defRPr/>
            </a:pPr>
            <a:r>
              <a:rPr lang="fr-CH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D6AF2-4DA7-E149-B24D-2B670C022224}"/>
              </a:ext>
            </a:extLst>
          </p:cNvPr>
          <p:cNvSpPr/>
          <p:nvPr/>
        </p:nvSpPr>
        <p:spPr>
          <a:xfrm>
            <a:off x="3646695" y="3317927"/>
            <a:ext cx="2743806" cy="1830097"/>
          </a:xfrm>
          <a:prstGeom prst="rect">
            <a:avLst/>
          </a:prstGeom>
          <a:solidFill>
            <a:schemeClr val="accent1"/>
          </a:solidFill>
        </p:spPr>
        <p:txBody>
          <a:bodyPr wrap="square" tIns="540000" anchor="ctr" anchorCtr="0">
            <a:noAutofit/>
          </a:bodyPr>
          <a:lstStyle/>
          <a:p>
            <a:pPr algn="ctr" defTabSz="609585" rtl="0">
              <a:defRPr/>
            </a:pPr>
            <a:r>
              <a:rPr lang="fr-CH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B65A17-9566-D944-890A-568A62416935}"/>
              </a:ext>
            </a:extLst>
          </p:cNvPr>
          <p:cNvSpPr/>
          <p:nvPr/>
        </p:nvSpPr>
        <p:spPr>
          <a:xfrm>
            <a:off x="6393287" y="1506748"/>
            <a:ext cx="2750713" cy="1811177"/>
          </a:xfrm>
          <a:prstGeom prst="rect">
            <a:avLst/>
          </a:prstGeom>
          <a:solidFill>
            <a:schemeClr val="accent2"/>
          </a:solidFill>
        </p:spPr>
        <p:txBody>
          <a:bodyPr wrap="square" tIns="540000" anchor="ctr" anchorCtr="0">
            <a:noAutofit/>
          </a:bodyPr>
          <a:lstStyle/>
          <a:p>
            <a:pPr algn="ctr" defTabSz="609585">
              <a:defRPr/>
            </a:pPr>
            <a:r>
              <a:rPr lang="fr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A11DD8-37CF-FA4F-817E-EE933E7C8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563" y="1762814"/>
            <a:ext cx="822715" cy="70518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EF3A60-E777-1B41-ACE0-5E9535AAF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9963" y="1762814"/>
            <a:ext cx="822714" cy="7051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51149F-190F-7643-BF15-D92F2E5716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07240" y="3607656"/>
            <a:ext cx="822714" cy="70518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98D76FE-3BDB-4331-BFC8-C616FA1F876F}"/>
              </a:ext>
            </a:extLst>
          </p:cNvPr>
          <p:cNvGrpSpPr/>
          <p:nvPr/>
        </p:nvGrpSpPr>
        <p:grpSpPr>
          <a:xfrm>
            <a:off x="3695979" y="1416654"/>
            <a:ext cx="2801029" cy="1811177"/>
            <a:chOff x="3695979" y="1416654"/>
            <a:chExt cx="2801029" cy="181117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8CF699E-028B-4021-8F7D-20805546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67" b="96000" l="9778" r="90667">
                          <a14:foregroundMark x1="50222" y1="6667" x2="50222" y2="6667"/>
                          <a14:foregroundMark x1="60000" y1="3111" x2="60000" y2="3111"/>
                          <a14:foregroundMark x1="18667" y1="92444" x2="18667" y2="92444"/>
                          <a14:foregroundMark x1="82222" y1="93778" x2="82222" y2="93778"/>
                          <a14:foregroundMark x1="42222" y1="96000" x2="42222" y2="96000"/>
                          <a14:foregroundMark x1="90667" y1="91111" x2="90667" y2="911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5979" y="1468658"/>
              <a:ext cx="1669077" cy="166907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A4133-5162-439A-86AB-4FD811C5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5831" y="1416654"/>
              <a:ext cx="1811177" cy="1811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70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53" y="107347"/>
            <a:ext cx="4623566" cy="550461"/>
          </a:xfrm>
        </p:spPr>
        <p:txBody>
          <a:bodyPr>
            <a:noAutofit/>
          </a:bodyPr>
          <a:lstStyle/>
          <a:p>
            <a:r>
              <a:rPr lang="fr-FR" dirty="0"/>
              <a:t>Un Groupe de recherche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B08B4-A925-3446-B205-CC18A94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name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A11DD8-37CF-FA4F-817E-EE933E7C8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3" y="1762814"/>
            <a:ext cx="822715" cy="70518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EF3A60-E777-1B41-ACE0-5E9535AAF0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19963" y="1762814"/>
            <a:ext cx="822714" cy="7051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51149F-190F-7643-BF15-D92F2E5716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07240" y="3607656"/>
            <a:ext cx="822714" cy="705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548FD9-FA12-4C04-B4CE-D9D5FCAD8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212"/>
          <a:stretch/>
        </p:blipFill>
        <p:spPr>
          <a:xfrm>
            <a:off x="1364840" y="928631"/>
            <a:ext cx="7352394" cy="37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16503-5AF7-1445-B6CC-C995103C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027" y="70315"/>
            <a:ext cx="3667125" cy="1072753"/>
          </a:xfrm>
        </p:spPr>
        <p:txBody>
          <a:bodyPr/>
          <a:lstStyle/>
          <a:p>
            <a:r>
              <a:rPr lang="fr-FR" dirty="0" err="1"/>
              <a:t>Research</a:t>
            </a:r>
            <a:r>
              <a:rPr lang="fr-FR" dirty="0"/>
              <a:t> in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F76C38-5898-A846-9FF0-FD5BC8E4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27A765-F0FA-4443-92EC-1203A0E2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D1F1C61-8D63-F64B-846A-FD2D479EE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76" r="38294"/>
          <a:stretch/>
        </p:blipFill>
        <p:spPr>
          <a:xfrm>
            <a:off x="4657946" y="358815"/>
            <a:ext cx="4486054" cy="47846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BE4307-BC03-2B45-BD4E-DA21931D0D24}"/>
              </a:ext>
            </a:extLst>
          </p:cNvPr>
          <p:cNvSpPr/>
          <p:nvPr/>
        </p:nvSpPr>
        <p:spPr>
          <a:xfrm>
            <a:off x="1994476" y="2515895"/>
            <a:ext cx="185143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2"/>
                </a:solidFill>
                <a:latin typeface="Franklin Gothic Demi Cond"/>
              </a:rPr>
              <a:t>44</a:t>
            </a:r>
            <a:endParaRPr lang="en-GB" sz="4400" b="1" spc="-150" dirty="0">
              <a:solidFill>
                <a:schemeClr val="accent2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2"/>
                </a:solidFill>
              </a:rPr>
              <a:t>CENTERS</a:t>
            </a:r>
            <a:endParaRPr lang="en-GB" sz="1100" dirty="0">
              <a:solidFill>
                <a:schemeClr val="accent2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7A12115-359B-7E48-8953-9320DFE47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4932" y="2626994"/>
            <a:ext cx="812917" cy="6967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778450-4F25-5C45-84C6-0EBA3E27A1EC}"/>
              </a:ext>
            </a:extLst>
          </p:cNvPr>
          <p:cNvSpPr/>
          <p:nvPr/>
        </p:nvSpPr>
        <p:spPr>
          <a:xfrm>
            <a:off x="1994476" y="1191029"/>
            <a:ext cx="13893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2"/>
                </a:solidFill>
                <a:latin typeface="Franklin Gothic Demi Cond"/>
              </a:rPr>
              <a:t>444</a:t>
            </a:r>
            <a:endParaRPr lang="en-GB" sz="4400" b="1" spc="-150" dirty="0">
              <a:solidFill>
                <a:schemeClr val="accent2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2"/>
                </a:solidFill>
              </a:rPr>
              <a:t>LABORATORIES &amp; CHAIRS</a:t>
            </a:r>
            <a:endParaRPr lang="en-GB" sz="1100" dirty="0">
              <a:solidFill>
                <a:schemeClr val="accent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62E303-87CB-384E-97C2-5428C9A4D24E}"/>
              </a:ext>
            </a:extLst>
          </p:cNvPr>
          <p:cNvSpPr/>
          <p:nvPr/>
        </p:nvSpPr>
        <p:spPr>
          <a:xfrm>
            <a:off x="4520623" y="1044730"/>
            <a:ext cx="173308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2"/>
                </a:solidFill>
                <a:latin typeface="Franklin Gothic Demi Cond"/>
              </a:rPr>
              <a:t>4’401</a:t>
            </a:r>
          </a:p>
          <a:p>
            <a:pPr lvl="0"/>
            <a:r>
              <a:rPr lang="en-GB" sz="900" b="1" dirty="0">
                <a:solidFill>
                  <a:schemeClr val="accent2"/>
                </a:solidFill>
              </a:rPr>
              <a:t>PUBLICATIONS</a:t>
            </a:r>
            <a:endParaRPr lang="en-GB" sz="900" dirty="0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148DF0-258C-0C4D-9B9E-42A3390EE998}"/>
              </a:ext>
            </a:extLst>
          </p:cNvPr>
          <p:cNvSpPr/>
          <p:nvPr/>
        </p:nvSpPr>
        <p:spPr>
          <a:xfrm>
            <a:off x="5897804" y="3902075"/>
            <a:ext cx="20911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2"/>
                </a:solidFill>
                <a:latin typeface="Franklin Gothic Demi Cond"/>
              </a:rPr>
              <a:t>14</a:t>
            </a:r>
          </a:p>
          <a:p>
            <a:pPr lvl="0"/>
            <a:r>
              <a:rPr lang="en-GB" sz="900" b="1" dirty="0">
                <a:solidFill>
                  <a:schemeClr val="accent2"/>
                </a:solidFill>
              </a:rPr>
              <a:t>PUBLICATIONS </a:t>
            </a:r>
            <a:r>
              <a:rPr lang="en-GB" sz="900" dirty="0">
                <a:solidFill>
                  <a:schemeClr val="accent2"/>
                </a:solidFill>
              </a:rPr>
              <a:t>PER FULL TIME PROFESSORS IN 2021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5EDDB32-15AE-E24B-8BEC-A2B8A623CC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44932" y="1292756"/>
            <a:ext cx="812917" cy="6967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1ECCB8-A931-724E-B9BA-36D53A344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150" y="1205266"/>
            <a:ext cx="595957" cy="43455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8B3CBBD-2011-AC45-B877-0F91A1D55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598" y="4062611"/>
            <a:ext cx="595957" cy="4345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1F7CE34-7060-DA4C-997A-48450E0AA6A2}"/>
              </a:ext>
            </a:extLst>
          </p:cNvPr>
          <p:cNvSpPr/>
          <p:nvPr/>
        </p:nvSpPr>
        <p:spPr>
          <a:xfrm>
            <a:off x="1993319" y="3779287"/>
            <a:ext cx="28710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2"/>
                </a:solidFill>
                <a:latin typeface="Franklin Gothic Demi Cond"/>
              </a:rPr>
              <a:t>13</a:t>
            </a:r>
            <a:endParaRPr lang="en-GB" sz="4400" b="1" spc="-150" dirty="0">
              <a:solidFill>
                <a:schemeClr val="accent2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2"/>
                </a:solidFill>
              </a:rPr>
              <a:t>RESEARCHERS</a:t>
            </a:r>
            <a:r>
              <a:rPr lang="en-GB" sz="1100" dirty="0">
                <a:solidFill>
                  <a:schemeClr val="accent2"/>
                </a:solidFill>
              </a:rPr>
              <a:t> IN THE TOP 1% CITED IN THEIR FIELD (CLARIVATE ANALYSIS)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DC6D79-3F0B-FB4B-B936-977A857F5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43775" y="3890386"/>
            <a:ext cx="812917" cy="69678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414A60D-BBD4-0F4B-BFE3-1583B8F3938F}"/>
              </a:ext>
            </a:extLst>
          </p:cNvPr>
          <p:cNvSpPr/>
          <p:nvPr/>
        </p:nvSpPr>
        <p:spPr>
          <a:xfrm>
            <a:off x="3821680" y="2931420"/>
            <a:ext cx="18514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2"/>
                </a:solidFill>
                <a:latin typeface="Franklin Gothic Demi Cond"/>
              </a:rPr>
              <a:t>17</a:t>
            </a:r>
            <a:endParaRPr lang="en-GB" sz="4400" b="1" spc="-150" dirty="0">
              <a:solidFill>
                <a:schemeClr val="accent2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2"/>
                </a:solidFill>
              </a:rPr>
              <a:t>INSTITUTE OF RESEARCH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CC4B2CD-694C-ED43-A5F3-4450B60A74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72136" y="3042519"/>
            <a:ext cx="812917" cy="6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Words>2293</Words>
  <Application>Microsoft Office PowerPoint</Application>
  <PresentationFormat>On-screen Show (16:9)</PresentationFormat>
  <Paragraphs>754</Paragraphs>
  <Slides>44</Slides>
  <Notes>24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Franklin Gothic Demi Cond</vt:lpstr>
      <vt:lpstr>Wingdings</vt:lpstr>
      <vt:lpstr>Thème Office</vt:lpstr>
      <vt:lpstr>Photo Editor Photo</vt:lpstr>
      <vt:lpstr>Séance info Ba4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EPFL’s three missions according to the Federal Act</vt:lpstr>
      <vt:lpstr>Un Groupe de recherche</vt:lpstr>
      <vt:lpstr>Research in 2022</vt:lpstr>
      <vt:lpstr>IEM: One Institute on 3 campuses</vt:lpstr>
      <vt:lpstr>IEM – Key figures</vt:lpstr>
      <vt:lpstr>New Advanced Science Building -220 MCHF</vt:lpstr>
      <vt:lpstr>Microcity campus – New research building 70 MCHF</vt:lpstr>
      <vt:lpstr>HC Chaux-de-Fonds – new sports arena</vt:lpstr>
      <vt:lpstr>Le cursus étudiant à l’EPFL</vt:lpstr>
      <vt:lpstr>Au programme</vt:lpstr>
      <vt:lpstr>PowerPoint Presentation</vt:lpstr>
      <vt:lpstr>Mais pas seulement</vt:lpstr>
      <vt:lpstr>Offre master EPFL</vt:lpstr>
      <vt:lpstr>PowerPoint Presentation</vt:lpstr>
      <vt:lpstr>Orientations – Microengineering Master</vt:lpstr>
      <vt:lpstr>Orientations - Master Microengineering</vt:lpstr>
      <vt:lpstr>PowerPoint Presentation</vt:lpstr>
      <vt:lpstr>Robotics Master - orientations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studies after MT Bachelor 2019 -2023</vt:lpstr>
      <vt:lpstr>PowerPoint Presentation</vt:lpstr>
      <vt:lpstr>PowerPoint Presentation</vt:lpstr>
      <vt:lpstr>Rappel: Conditions de réussite du cycle Bachelor</vt:lpstr>
      <vt:lpstr>Viser la suffisance n’est pas une bonne idée … </vt:lpstr>
      <vt:lpstr>Rappel: Etudiant.e.s en mobilité (45)</vt:lpstr>
      <vt:lpstr>PowerPoint Presentation</vt:lpstr>
      <vt:lpstr>Evalutation des cours - Retour indicatif</vt:lpstr>
      <vt:lpstr>Evaluation approfondie:  Printemps ’22, Automne ‘23</vt:lpstr>
      <vt:lpstr>Evaluations des cours</vt:lpstr>
      <vt:lpstr>Présence en cours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Gautsch Sebastian</cp:lastModifiedBy>
  <cp:revision>463</cp:revision>
  <cp:lastPrinted>2021-10-05T12:58:26Z</cp:lastPrinted>
  <dcterms:created xsi:type="dcterms:W3CDTF">2019-04-02T06:24:35Z</dcterms:created>
  <dcterms:modified xsi:type="dcterms:W3CDTF">2024-03-13T13:14:17Z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