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3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60" r:id="rId8"/>
    <p:sldId id="271" r:id="rId9"/>
    <p:sldId id="299" r:id="rId10"/>
    <p:sldId id="270" r:id="rId11"/>
    <p:sldId id="262" r:id="rId12"/>
    <p:sldId id="263" r:id="rId13"/>
    <p:sldId id="264" r:id="rId14"/>
    <p:sldId id="265" r:id="rId15"/>
    <p:sldId id="272" r:id="rId16"/>
    <p:sldId id="273" r:id="rId17"/>
    <p:sldId id="274" r:id="rId18"/>
    <p:sldId id="266" r:id="rId19"/>
    <p:sldId id="311" r:id="rId20"/>
    <p:sldId id="276" r:id="rId21"/>
    <p:sldId id="278" r:id="rId22"/>
    <p:sldId id="279" r:id="rId23"/>
    <p:sldId id="317" r:id="rId24"/>
    <p:sldId id="318" r:id="rId25"/>
    <p:sldId id="319" r:id="rId26"/>
    <p:sldId id="322" r:id="rId27"/>
    <p:sldId id="323" r:id="rId28"/>
    <p:sldId id="286" r:id="rId29"/>
    <p:sldId id="280" r:id="rId30"/>
    <p:sldId id="325" r:id="rId31"/>
    <p:sldId id="304" r:id="rId32"/>
    <p:sldId id="294" r:id="rId33"/>
    <p:sldId id="295" r:id="rId34"/>
    <p:sldId id="308" r:id="rId35"/>
    <p:sldId id="268" r:id="rId3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BD4"/>
    <a:srgbClr val="413C3A"/>
    <a:srgbClr val="004D86"/>
    <a:srgbClr val="00518E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77885"/>
  </p:normalViewPr>
  <p:slideViewPr>
    <p:cSldViewPr snapToGrid="0" snapToObjects="1" showGuides="1">
      <p:cViewPr varScale="1">
        <p:scale>
          <a:sx n="66" d="100"/>
          <a:sy n="66" d="100"/>
        </p:scale>
        <p:origin x="1272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13.10.2025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13/10/2025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61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55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83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18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0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522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76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43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413C3A"/>
              </a:solidFill>
              <a:latin typeface="ArialMT"/>
            </a:endParaRPr>
          </a:p>
          <a:p>
            <a:pPr algn="l"/>
            <a:endParaRPr lang="en-US" sz="1800" b="0" i="0" u="none" strike="noStrike" baseline="0" dirty="0">
              <a:solidFill>
                <a:srgbClr val="413C3A"/>
              </a:solidFill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740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12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76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5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86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36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718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340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4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78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121"/>
              </a:solidFill>
              <a:effectLst/>
              <a:latin typeface="SuisseInt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144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464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45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24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518E"/>
                </a:solidFill>
              </a:rPr>
              <a:t>Detached internship but credited with the master project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46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9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6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going abroad are responsible for obtaining the necessary permits and visas, with the assistance of the companies that hire them.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42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de-CH" altLang="fr-FR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04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803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89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83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34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35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47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3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024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6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19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391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191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63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99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00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lex.admin.ch/eli/cc/2007/759/fr#a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orms.gle/QehY2j9hS3X8nV7u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epfl.ch/about/recruiting/recruiting/internships/sustainable-internships/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pflcareer.ch/en/training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fl.ch/education/studies/wp-content/uploads/2025/05/Handbook-of-best-practices_Insternship_EN-1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pfl.ch/about/news-and-media/fr/podcast/ma-carriere-mes-collegues-et-moi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fl.ch/education/studies/en/rules-and-procedures/internships/i-am-doing-a-master-project-in-industry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epfl.ch/education/studies/en/rules-and-procedures/pdm-english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hyperlink" Target="https://sti.epfl.ch/smx/industrial-internship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ti.epfl.ch/master-projects-in-industry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i.epfl.ch/smx/industrial-internship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pfl.ch/education/studies/reglement-et-procedure/stag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pfl.ch/campus/security-safety/en/security/travels-abroad/pla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CD81B92-2C7B-46D9-BD36-27ECDE95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74818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Internship program information – </a:t>
            </a:r>
            <a:r>
              <a:rPr lang="en-GB" sz="3100" dirty="0"/>
              <a:t>Materials Science and Engineering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b="1"/>
              <a:t>Valérie Berger</a:t>
            </a:r>
          </a:p>
          <a:p>
            <a:r>
              <a:rPr lang="en-GB"/>
              <a:t>STI Internship Coordinator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/>
              <a:t>October 2025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Ecole polytechnique fédérale de Lausanne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F2C0-AFE0-5A40-B32F-5698F4F0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90" y="637878"/>
            <a:ext cx="8455593" cy="39975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fr-FR" sz="1600" dirty="0">
                <a:latin typeface="+mn-lt"/>
              </a:rPr>
              <a:t>The Swiss federal council allows foreign students of Swiss academic institutions to perform a mandatory internship during their studies (</a:t>
            </a:r>
            <a:r>
              <a:rPr lang="en-US" altLang="fr-FR" sz="1600" dirty="0">
                <a:solidFill>
                  <a:srgbClr val="F96BD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altLang="fr-FR" sz="1600" dirty="0">
                <a:latin typeface="+mn-lt"/>
              </a:rPr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600" dirty="0">
                <a:latin typeface="+mn-lt"/>
              </a:rPr>
              <a:t>EU students performing a 3-6 months internship must simply be announced at the cantonal office</a:t>
            </a:r>
          </a:p>
          <a:p>
            <a:pPr>
              <a:spcBef>
                <a:spcPts val="600"/>
              </a:spcBef>
              <a:buSzPct val="100000"/>
            </a:pPr>
            <a:r>
              <a:rPr lang="en-GB" sz="1600" dirty="0">
                <a:latin typeface="+mn-lt"/>
              </a:rPr>
              <a:t>Non EU/EFTA students require </a:t>
            </a:r>
            <a:r>
              <a:rPr lang="en-GB" sz="1600" b="1" dirty="0">
                <a:latin typeface="+mn-lt"/>
              </a:rPr>
              <a:t>a work authorization </a:t>
            </a:r>
            <a:r>
              <a:rPr lang="en-US" altLang="fr-FR" sz="1600" dirty="0">
                <a:latin typeface="+mn-lt"/>
              </a:rPr>
              <a:t>to do their internship in Switzerland or European countries</a:t>
            </a:r>
            <a:endParaRPr lang="en-GB" sz="16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GB" sz="1400" dirty="0">
                <a:latin typeface="+mn-lt"/>
              </a:rPr>
              <a:t>The internship must be mandatory</a:t>
            </a:r>
          </a:p>
          <a:p>
            <a:pPr lvl="1">
              <a:spcBef>
                <a:spcPts val="600"/>
              </a:spcBef>
            </a:pPr>
            <a:r>
              <a:rPr lang="en-GB" sz="1400" dirty="0">
                <a:latin typeface="+mn-lt"/>
              </a:rPr>
              <a:t>The salary must stick with the law requirements: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latin typeface="+mn-lt"/>
              </a:rPr>
              <a:t>Most cantons require a salary around 2000 CHF/month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The company </a:t>
            </a:r>
            <a:r>
              <a:rPr lang="en-GB" b="1" dirty="0">
                <a:latin typeface="+mn-lt"/>
              </a:rPr>
              <a:t>MUST</a:t>
            </a:r>
            <a:r>
              <a:rPr lang="en-GB" dirty="0">
                <a:latin typeface="+mn-lt"/>
              </a:rPr>
              <a:t> apply for the </a:t>
            </a:r>
            <a:r>
              <a:rPr lang="en-GB" b="1" dirty="0">
                <a:latin typeface="+mn-lt"/>
              </a:rPr>
              <a:t>work authorisation </a:t>
            </a:r>
            <a:r>
              <a:rPr lang="en-GB" dirty="0">
                <a:latin typeface="+mn-lt"/>
              </a:rPr>
              <a:t>at the proper working office of their canton/country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Upon request, the STI internship coordination provides the student/company with a document stating that the internship is mandatory for the studies (</a:t>
            </a:r>
            <a:r>
              <a:rPr lang="en-GB" dirty="0">
                <a:solidFill>
                  <a:srgbClr val="F96BD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>
                <a:latin typeface="+mn-lt"/>
              </a:rPr>
              <a:t> to obtain a mandatory internship certificate)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It requires up to 8 weeks to obtain this authorization from the cantonal offices –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Anticipate!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5C954-4D50-5646-BD86-11914F92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197"/>
            <a:ext cx="7726363" cy="555235"/>
          </a:xfrm>
        </p:spPr>
        <p:txBody>
          <a:bodyPr>
            <a:noAutofit/>
          </a:bodyPr>
          <a:lstStyle/>
          <a:p>
            <a:r>
              <a:rPr lang="en-GB" dirty="0"/>
              <a:t>Administrative procedure (foreign students)</a:t>
            </a:r>
            <a:br>
              <a:rPr lang="en-GB" dirty="0"/>
            </a:br>
            <a:endParaRPr lang="en-GB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81E69-B0C7-CB4A-8857-52A3E798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INTERSHIP INFORMATION SESSION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594FF-570A-9347-A32A-D6F602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4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A2D43-DFC2-4E19-B42F-A1D55D120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817" y="851919"/>
            <a:ext cx="8385775" cy="1686022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Goal: encourage companies to propose sustainable internship topics meeting the United Nations’ Sustainable Development Goals (SDG) criteria list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Validated by EPFL VPT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Recognized by the logo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5D02D7-D278-4F0F-9C81-4B69AD19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3"/>
            <a:ext cx="4754053" cy="531616"/>
          </a:xfrm>
        </p:spPr>
        <p:txBody>
          <a:bodyPr/>
          <a:lstStyle/>
          <a:p>
            <a:r>
              <a:rPr lang="en-GB"/>
              <a:t>Sustainable internships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A54F0-34F8-4A66-ACBD-2C4E80C8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13CA-2642-4E0A-B4E4-D28E487B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F4F1A-C47C-443E-A873-6450F22FB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390" y="1802733"/>
            <a:ext cx="556779" cy="512678"/>
          </a:xfrm>
          <a:prstGeom prst="rect">
            <a:avLst/>
          </a:prstGeo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104A0954-9415-40AF-A138-EF01E513F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09" y="2876183"/>
            <a:ext cx="2997372" cy="1686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3C41D-7798-4AAB-BF9D-F6BEE566E2CD}"/>
              </a:ext>
            </a:extLst>
          </p:cNvPr>
          <p:cNvSpPr txBox="1"/>
          <p:nvPr/>
        </p:nvSpPr>
        <p:spPr>
          <a:xfrm>
            <a:off x="665153" y="2600484"/>
            <a:ext cx="47741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As part of the evaluation process of the internship the student is asked to write a half-page report to comment if the sustainability goals have been reached. This report does not influence the validation of the internship for the master curriculum. 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Sustainable Internships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2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3A1C8B50-BB8A-4424-AEB9-0EE45227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Presentation outline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D0795-4B27-47C7-B115-96378E4F41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D8185-2560-4D7E-9755-9A14F07C8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E33F9C3-DB61-4126-B44E-9343D1E4C5A1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4572001" cy="215650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The Mandatory Internship</a:t>
            </a:r>
          </a:p>
          <a:p>
            <a:pPr marL="457200" indent="-457200">
              <a:buClrTx/>
              <a:buSzPct val="120000"/>
            </a:pPr>
            <a:r>
              <a:rPr lang="en-GB" sz="2400" b="1" dirty="0"/>
              <a:t>Application Procedure</a:t>
            </a:r>
          </a:p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Student Support</a:t>
            </a:r>
          </a:p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Master Project in Industry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CD772F-80B3-45D8-B490-39FBAD74BF6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209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9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FE8B6-000A-4260-BA8C-757D50A0F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2" y="1034320"/>
            <a:ext cx="4416003" cy="39255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The ISA list is an efficient way to find your internship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Always apply through the portal for mandatory internship to get a follow up of your applications and ease the final registration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Internships positions are mainly in Switzerland and in near European countries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The recruiter contact information is sometimes not available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5491D-AB61-4220-AE88-EB03F937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152197" cy="559282"/>
          </a:xfrm>
        </p:spPr>
        <p:txBody>
          <a:bodyPr>
            <a:normAutofit/>
          </a:bodyPr>
          <a:lstStyle/>
          <a:p>
            <a:r>
              <a:rPr lang="en-GB" dirty="0"/>
              <a:t>The internship portal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D06F7-D7CA-4321-8647-D22E589E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E942A-4A4B-40B3-A854-A90F8979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7A5C43A-2230-4C85-971D-68717C697BB3}"/>
              </a:ext>
            </a:extLst>
          </p:cNvPr>
          <p:cNvSpPr txBox="1">
            <a:spLocks/>
          </p:cNvSpPr>
          <p:nvPr/>
        </p:nvSpPr>
        <p:spPr>
          <a:xfrm>
            <a:off x="5443327" y="2120979"/>
            <a:ext cx="3261683" cy="79995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GB" dirty="0"/>
              <a:t>Do not use the portal for personal internship search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0B48B49-4215-4E32-9EE8-AB1F1EAA3077}"/>
              </a:ext>
            </a:extLst>
          </p:cNvPr>
          <p:cNvSpPr/>
          <p:nvPr/>
        </p:nvSpPr>
        <p:spPr>
          <a:xfrm>
            <a:off x="6490447" y="1163713"/>
            <a:ext cx="751011" cy="799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62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0BEC9-5222-A344-BCF9-D94397D0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38" y="131032"/>
            <a:ext cx="7221208" cy="464191"/>
          </a:xfrm>
        </p:spPr>
        <p:txBody>
          <a:bodyPr>
            <a:noAutofit/>
          </a:bodyPr>
          <a:lstStyle/>
          <a:p>
            <a:r>
              <a:rPr lang="en-GB" dirty="0"/>
              <a:t>Applications procedure through the ISA portal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328C0A-2B46-D74A-A592-90FFD545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63D2A-0785-6841-AFED-A5664CA0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B25972-4074-4FB5-88D8-3F4A185AAD4B}"/>
              </a:ext>
            </a:extLst>
          </p:cNvPr>
          <p:cNvSpPr txBox="1">
            <a:spLocks/>
          </p:cNvSpPr>
          <p:nvPr/>
        </p:nvSpPr>
        <p:spPr>
          <a:xfrm>
            <a:off x="827238" y="764749"/>
            <a:ext cx="8333118" cy="41399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Required documents: your CV and a motivation letter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GB" sz="7200" dirty="0">
                <a:latin typeface="+mn-lt"/>
              </a:rPr>
              <a:t>The motivation letter must be specific to the company and internship topic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6400" dirty="0">
                <a:latin typeface="+mn-lt"/>
              </a:rPr>
              <a:t>Optionally, other documents (work certificates, grades, …)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Applications are automatically sent to the companies by the ISA interface on a weekly basis (Monday 2 pm)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altLang="fr-FR" sz="7200" dirty="0">
                <a:latin typeface="+mn-lt"/>
                <a:ea typeface="MS PGothic" panose="020B0600070205080204" pitchFamily="34" charset="-128"/>
              </a:rPr>
              <a:t>You will be contacted by the company if your application is successful        </a:t>
            </a:r>
            <a:endParaRPr lang="en-GB" sz="7200" dirty="0">
              <a:latin typeface="+mn-lt"/>
            </a:endParaRPr>
          </a:p>
          <a:p>
            <a:pPr marL="155575" lvl="1" indent="-15557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7200" dirty="0">
                <a:latin typeface="+mn-lt"/>
              </a:rPr>
              <a:t>You must accept </a:t>
            </a:r>
            <a:r>
              <a:rPr lang="en-GB" sz="7200" b="1" dirty="0">
                <a:latin typeface="+mn-lt"/>
              </a:rPr>
              <a:t>ONLY ONE </a:t>
            </a:r>
            <a:r>
              <a:rPr lang="en-GB" sz="7200" dirty="0">
                <a:latin typeface="+mn-lt"/>
              </a:rPr>
              <a:t>offer</a:t>
            </a:r>
          </a:p>
          <a:p>
            <a:pPr marL="534988" lvl="2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6400" dirty="0">
                <a:latin typeface="+mn-lt"/>
              </a:rPr>
              <a:t>No withdrawal from the accepted position</a:t>
            </a:r>
          </a:p>
          <a:p>
            <a:pPr marL="534988" lvl="2" indent="-1651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6400" dirty="0">
                <a:latin typeface="+mn-lt"/>
              </a:rPr>
              <a:t>Kindly notify all other companies you had privileged contact with</a:t>
            </a:r>
          </a:p>
          <a:p>
            <a:pPr marL="180975" lvl="2" indent="-1809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GB" sz="7200" dirty="0">
                <a:latin typeface="+mn-lt"/>
              </a:rPr>
              <a:t>Once all the details of your internship have been settled, </a:t>
            </a:r>
            <a:r>
              <a:rPr lang="en-GB" sz="7200" b="1" dirty="0">
                <a:latin typeface="+mn-lt"/>
              </a:rPr>
              <a:t>enter or edit the details of your internship on the ISA portal</a:t>
            </a:r>
            <a:r>
              <a:rPr lang="en-GB" sz="7200" dirty="0">
                <a:latin typeface="+mn-lt"/>
              </a:rPr>
              <a:t>. Upload a pdf copy of the signed internship agreement.</a:t>
            </a:r>
          </a:p>
          <a:p>
            <a:pPr marL="369888" lvl="2" indent="-3698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GB" sz="5600" dirty="0"/>
          </a:p>
          <a:p>
            <a:pPr marL="163513" lvl="2" indent="-1635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99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9F95-144E-4818-9EF8-AA66C259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52197" cy="1072753"/>
          </a:xfrm>
        </p:spPr>
        <p:txBody>
          <a:bodyPr>
            <a:normAutofit/>
          </a:bodyPr>
          <a:lstStyle/>
          <a:p>
            <a:r>
              <a:rPr lang="en-GB" dirty="0"/>
              <a:t>The application status is updated through the ISA portal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F9A39-3862-4637-8913-FA7A063D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DE4E9-CE63-4586-80F7-D46881A8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8CA4F-23CB-4754-97B3-55839BD44A2F}"/>
              </a:ext>
            </a:extLst>
          </p:cNvPr>
          <p:cNvSpPr txBox="1"/>
          <p:nvPr/>
        </p:nvSpPr>
        <p:spPr>
          <a:xfrm>
            <a:off x="812396" y="1304896"/>
            <a:ext cx="8075223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Registered</a:t>
            </a:r>
            <a:r>
              <a:rPr lang="en-GB" sz="1800" b="0" i="1" u="none" strike="noStrike" baseline="0" dirty="0">
                <a:solidFill>
                  <a:srgbClr val="413C3A"/>
                </a:solidFill>
              </a:rPr>
              <a:t>: </a:t>
            </a:r>
            <a:r>
              <a:rPr lang="en-GB" sz="1800" b="0" u="none" strike="noStrike" baseline="0" dirty="0">
                <a:solidFill>
                  <a:srgbClr val="413C3A"/>
                </a:solidFill>
              </a:rPr>
              <a:t>application is done by the student</a:t>
            </a:r>
          </a:p>
          <a:p>
            <a:pPr marL="285750" indent="-285750" algn="l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Transmitted to the company</a:t>
            </a:r>
            <a:r>
              <a:rPr lang="en-GB" sz="1800" b="0" i="0" u="none" strike="noStrike" baseline="0" dirty="0">
                <a:solidFill>
                  <a:srgbClr val="413C3A"/>
                </a:solidFill>
              </a:rPr>
              <a:t>: the application has been sent to the company by EPFL (the student receives an email)</a:t>
            </a:r>
          </a:p>
          <a:p>
            <a:pPr marL="534988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13C3A"/>
                </a:solidFill>
              </a:rPr>
              <a:t>	</a:t>
            </a:r>
            <a:r>
              <a:rPr lang="en-GB" sz="1600" b="0" i="0" u="none" strike="noStrike" baseline="0" dirty="0">
                <a:solidFill>
                  <a:srgbClr val="413C3A"/>
                </a:solidFill>
              </a:rPr>
              <a:t>If no news after 3 weeks, contact the company (if contact details available) or 	the STI internship coordination</a:t>
            </a:r>
          </a:p>
          <a:p>
            <a:pPr marL="327025" indent="-327025" algn="l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Selection in process</a:t>
            </a:r>
            <a:r>
              <a:rPr lang="en-GB" sz="1800" b="0" i="0" u="none" strike="noStrike" baseline="0" dirty="0">
                <a:solidFill>
                  <a:srgbClr val="413C3A"/>
                </a:solidFill>
              </a:rPr>
              <a:t>: student’s documents have been opened by the company</a:t>
            </a:r>
            <a:endParaRPr lang="en-GB" sz="1800" dirty="0">
              <a:solidFill>
                <a:srgbClr val="413C3A"/>
              </a:solidFill>
            </a:endParaRPr>
          </a:p>
          <a:p>
            <a:pPr marL="327025" indent="-327025" algn="l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Refused</a:t>
            </a:r>
            <a:r>
              <a:rPr lang="en-GB" sz="1800" b="0" i="0" u="none" strike="noStrike" baseline="0" dirty="0">
                <a:solidFill>
                  <a:srgbClr val="413C3A"/>
                </a:solidFill>
              </a:rPr>
              <a:t>: the student is not hired</a:t>
            </a:r>
          </a:p>
          <a:p>
            <a:pPr marL="327025" indent="-327025" algn="l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Accepted</a:t>
            </a:r>
            <a:r>
              <a:rPr lang="en-GB" sz="1800" b="0" i="0" u="none" strike="noStrike" baseline="0" dirty="0">
                <a:solidFill>
                  <a:srgbClr val="413C3A"/>
                </a:solidFill>
              </a:rPr>
              <a:t>: the student is accepted by the company (after an interview)</a:t>
            </a:r>
          </a:p>
          <a:p>
            <a:pPr marL="327025" indent="-327025" algn="l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i="1" u="none" strike="noStrike" baseline="0" dirty="0">
                <a:solidFill>
                  <a:srgbClr val="413C3A"/>
                </a:solidFill>
              </a:rPr>
              <a:t>Hired elsewhere</a:t>
            </a:r>
            <a:r>
              <a:rPr lang="en-GB" sz="1800" b="0" i="0" u="none" strike="noStrike" baseline="0" dirty="0">
                <a:solidFill>
                  <a:srgbClr val="413C3A"/>
                </a:solidFill>
              </a:rPr>
              <a:t>: the student has found another internship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501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0D3E-EC10-4F9A-8F83-7794E31A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874823" cy="1072753"/>
          </a:xfrm>
        </p:spPr>
        <p:txBody>
          <a:bodyPr/>
          <a:lstStyle/>
          <a:p>
            <a:r>
              <a:rPr lang="en-GB"/>
              <a:t>The internship agreement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AA766-9790-4876-88D1-4E4C564F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INTERSHIP INFORMATION SESSION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9B1D-7723-4D19-B9DB-91CE56A4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53D192-1F1D-4534-82C1-C172113FFCC7}"/>
              </a:ext>
            </a:extLst>
          </p:cNvPr>
          <p:cNvSpPr txBox="1">
            <a:spLocks/>
          </p:cNvSpPr>
          <p:nvPr/>
        </p:nvSpPr>
        <p:spPr>
          <a:xfrm>
            <a:off x="737910" y="854422"/>
            <a:ext cx="5115886" cy="392554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The internship agreement specifies the commitments and responsibilities of EPFL, the host company and the student</a:t>
            </a:r>
          </a:p>
          <a:p>
            <a:pPr marL="180975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/>
              <a:t>This tripartite agreement </a:t>
            </a:r>
            <a:r>
              <a:rPr lang="en-GB" b="1" u="sng" dirty="0"/>
              <a:t>must be signed </a:t>
            </a:r>
            <a:r>
              <a:rPr lang="en-GB" b="1" dirty="0"/>
              <a:t>for all mandatory internships before the internship starts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No other internship agreement involving EPFL will be signed by the section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Upload the signed internship agreement on ISA portal</a:t>
            </a:r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76F6ACCA-E657-4DDD-A8DC-66E96CA221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796" y="1118291"/>
            <a:ext cx="3119961" cy="3124134"/>
          </a:xfrm>
          <a:prstGeom prst="rect">
            <a:avLst/>
          </a:prstGeom>
          <a:ln>
            <a:noFill/>
          </a:ln>
          <a:effectLst>
            <a:outerShdw blurRad="292100" dist="139700" dir="1026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88.191.123.157/jcp/images/warning-sign11.png">
            <a:extLst>
              <a:ext uri="{FF2B5EF4-FFF2-40B4-BE49-F238E27FC236}">
                <a16:creationId xmlns:a16="http://schemas.microsoft.com/office/drawing/2014/main" id="{9E2BE6FF-D872-4453-9CF1-A67C043D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21" y="3298198"/>
            <a:ext cx="365354" cy="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0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44D0E-9BAE-4BC2-883B-9231A9F5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4FF0C-C88A-4E60-8286-17C92027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647753-55A7-401C-B068-BC240FD7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27" y="96308"/>
            <a:ext cx="7919711" cy="567926"/>
          </a:xfrm>
        </p:spPr>
        <p:txBody>
          <a:bodyPr/>
          <a:lstStyle/>
          <a:p>
            <a:r>
              <a:rPr lang="en-GB" dirty="0"/>
              <a:t>What if I find an internship by myself?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B685603-A52B-4C15-9FB4-AC6CD79F1CE3}"/>
              </a:ext>
            </a:extLst>
          </p:cNvPr>
          <p:cNvSpPr txBox="1">
            <a:spLocks/>
          </p:cNvSpPr>
          <p:nvPr/>
        </p:nvSpPr>
        <p:spPr>
          <a:xfrm>
            <a:off x="443989" y="768602"/>
            <a:ext cx="8303196" cy="18031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Prerequisite to the internship agreement: submit a short but detailed description of your internship to the section for validation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/>
              <a:t>Once the tripartite internship agreement is signed, enter your project details (company, dates, supervisor’s name and e-mail) on the ISA internship portal by creating a new internship proposal, and upload a pdf copy of the fully signed agreement</a:t>
            </a:r>
          </a:p>
          <a:p>
            <a:endParaRPr lang="en-GB" dirty="0"/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94EC8F49-70E1-49EA-9892-98F7B0FED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04" r="-788"/>
          <a:stretch/>
        </p:blipFill>
        <p:spPr>
          <a:xfrm>
            <a:off x="1202689" y="2401052"/>
            <a:ext cx="7031019" cy="237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id="{B7C4DF8A-B632-4B44-9A1E-8FA05FCD0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199" y="2760884"/>
            <a:ext cx="1263857" cy="126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6B5A-F2E7-4FE1-8159-F3FB98B5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20876" cy="1072753"/>
          </a:xfrm>
        </p:spPr>
        <p:txBody>
          <a:bodyPr/>
          <a:lstStyle/>
          <a:p>
            <a:r>
              <a:rPr lang="en-GB"/>
              <a:t>During and after the internship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4E238-FC96-45CA-B3FB-21C07543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3708-E724-442C-851C-412A8277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9FBB57D-ABE5-456C-9067-6FD13542E584}"/>
              </a:ext>
            </a:extLst>
          </p:cNvPr>
          <p:cNvSpPr txBox="1">
            <a:spLocks/>
          </p:cNvSpPr>
          <p:nvPr/>
        </p:nvSpPr>
        <p:spPr>
          <a:xfrm>
            <a:off x="566216" y="739364"/>
            <a:ext cx="4951985" cy="42285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In case of problems (accident or illness, personal problems, conflict with supervisor,…), contact urgently the STI internship coordination or your section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No written internship report is requested by EPFL but can be requested by the company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To validate your internship, an </a:t>
            </a:r>
            <a:r>
              <a:rPr lang="en-GB" b="1" dirty="0"/>
              <a:t>evaluation form </a:t>
            </a:r>
            <a:r>
              <a:rPr lang="en-GB" dirty="0"/>
              <a:t>has to be filled in by you and the supervisor in the company (sent out automatically through ISA portal 2 weeks prior to internship ending)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dirty="0"/>
              <a:t>Pass/Fail decision is taken by the section based on company supervisor’s evaluation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000" dirty="0"/>
          </a:p>
          <a:p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C39DCC-232F-4051-B64D-92F43C71347E}"/>
              </a:ext>
            </a:extLst>
          </p:cNvPr>
          <p:cNvGrpSpPr/>
          <p:nvPr/>
        </p:nvGrpSpPr>
        <p:grpSpPr>
          <a:xfrm>
            <a:off x="5529738" y="1705383"/>
            <a:ext cx="3456395" cy="2175116"/>
            <a:chOff x="5555411" y="1736418"/>
            <a:chExt cx="3456395" cy="21751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DE05A5-DA72-4B28-B9E7-FD835815EE4E}"/>
                </a:ext>
              </a:extLst>
            </p:cNvPr>
            <p:cNvSpPr/>
            <p:nvPr/>
          </p:nvSpPr>
          <p:spPr>
            <a:xfrm>
              <a:off x="5555411" y="2079772"/>
              <a:ext cx="3364302" cy="3000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FAF886-D712-405F-8C25-80BFCC6FD4B1}"/>
                </a:ext>
              </a:extLst>
            </p:cNvPr>
            <p:cNvSpPr/>
            <p:nvPr/>
          </p:nvSpPr>
          <p:spPr>
            <a:xfrm>
              <a:off x="5555411" y="2463563"/>
              <a:ext cx="3364302" cy="3000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E4A413-10A3-43AB-BED9-E7DE71B4F134}"/>
                </a:ext>
              </a:extLst>
            </p:cNvPr>
            <p:cNvSpPr/>
            <p:nvPr/>
          </p:nvSpPr>
          <p:spPr>
            <a:xfrm>
              <a:off x="5555411" y="2838197"/>
              <a:ext cx="3364302" cy="3000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0A5928-DFB3-43F1-BBF2-BF58DF8A6C67}"/>
                </a:ext>
              </a:extLst>
            </p:cNvPr>
            <p:cNvSpPr/>
            <p:nvPr/>
          </p:nvSpPr>
          <p:spPr>
            <a:xfrm>
              <a:off x="5555411" y="3224824"/>
              <a:ext cx="3364302" cy="3000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E9E2D1-D3A8-4AC1-B8B4-AEB7BCB0F54F}"/>
                </a:ext>
              </a:extLst>
            </p:cNvPr>
            <p:cNvSpPr/>
            <p:nvPr/>
          </p:nvSpPr>
          <p:spPr>
            <a:xfrm>
              <a:off x="5555411" y="3611451"/>
              <a:ext cx="3364302" cy="3000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CF681B-F830-479F-8FB7-4EB0D2645F70}"/>
                </a:ext>
              </a:extLst>
            </p:cNvPr>
            <p:cNvSpPr txBox="1"/>
            <p:nvPr/>
          </p:nvSpPr>
          <p:spPr>
            <a:xfrm>
              <a:off x="5555411" y="2106118"/>
              <a:ext cx="3456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/>
                <a:t>Application of scientific and technical knowledge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38F736-C4E8-4699-889C-A27DA6EA0FC1}"/>
                </a:ext>
              </a:extLst>
            </p:cNvPr>
            <p:cNvSpPr txBox="1"/>
            <p:nvPr/>
          </p:nvSpPr>
          <p:spPr>
            <a:xfrm>
              <a:off x="5720559" y="2474654"/>
              <a:ext cx="29562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Planning and management of work tasks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8786F7-95C5-400C-B4BB-ADBF59D67FC4}"/>
                </a:ext>
              </a:extLst>
            </p:cNvPr>
            <p:cNvSpPr txBox="1"/>
            <p:nvPr/>
          </p:nvSpPr>
          <p:spPr>
            <a:xfrm>
              <a:off x="5873299" y="2853615"/>
              <a:ext cx="2605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Integration in the professional world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CC73D-9DB9-428D-9D3A-B6F06792705C}"/>
                </a:ext>
              </a:extLst>
            </p:cNvPr>
            <p:cNvSpPr txBox="1"/>
            <p:nvPr/>
          </p:nvSpPr>
          <p:spPr>
            <a:xfrm>
              <a:off x="6500513" y="3234214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Communication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44034C-1328-4213-952E-DE75AEE4EA54}"/>
                </a:ext>
              </a:extLst>
            </p:cNvPr>
            <p:cNvSpPr txBox="1"/>
            <p:nvPr/>
          </p:nvSpPr>
          <p:spPr>
            <a:xfrm>
              <a:off x="6543645" y="3628011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/>
                <a:t>Independence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F14AFE-69EB-4BF6-BAA4-E2204CF976F5}"/>
                </a:ext>
              </a:extLst>
            </p:cNvPr>
            <p:cNvSpPr txBox="1"/>
            <p:nvPr/>
          </p:nvSpPr>
          <p:spPr>
            <a:xfrm>
              <a:off x="6399866" y="1736418"/>
              <a:ext cx="149271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Evaluation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2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6BCC0-EFAE-412A-ACEA-669E39039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AD322-DB28-40AC-8F47-26C706155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85AD9C3-488D-4F51-A2D7-2ECEDB84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/>
          <a:lstStyle/>
          <a:p>
            <a:r>
              <a:rPr lang="en-GB"/>
              <a:t>Presentation outline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3293D77-2FBF-4A9B-B58A-4F6DF1692ED3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4572001" cy="215650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Internship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Support</a:t>
            </a: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Project in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7BF057-1C78-4199-B985-BAB9C041E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47FC3DD5-66AE-450A-8E87-75922380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76" y="1418105"/>
            <a:ext cx="2938553" cy="21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2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Presentation outline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9" y="2571750"/>
            <a:ext cx="4572001" cy="2156508"/>
          </a:xfrm>
        </p:spPr>
        <p:txBody>
          <a:bodyPr>
            <a:normAutofit/>
          </a:bodyPr>
          <a:lstStyle/>
          <a:p>
            <a:pPr marL="457200" indent="-4572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The Mandatory Internship</a:t>
            </a:r>
          </a:p>
          <a:p>
            <a:pPr marL="457200" indent="-4572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GB" sz="2400" dirty="0"/>
              <a:t>Application Procedure</a:t>
            </a:r>
          </a:p>
          <a:p>
            <a:pPr marL="457200" indent="-4572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GB" sz="2400" dirty="0"/>
              <a:t>Student Support</a:t>
            </a:r>
          </a:p>
          <a:p>
            <a:pPr marL="457200" indent="-4572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GB" sz="2400" dirty="0"/>
              <a:t>Master Project in Industry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4045C8-81C5-45F8-96E2-8135E3801AE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r="21417"/>
          <a:stretch>
            <a:fillRect/>
          </a:stretch>
        </p:blipFill>
        <p:spPr bwMode="auto">
          <a:xfrm>
            <a:off x="1120537" y="479585"/>
            <a:ext cx="2591774" cy="36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ACD8-1DF6-4595-9A58-C6EA5D93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01357"/>
          </a:xfrm>
        </p:spPr>
        <p:txBody>
          <a:bodyPr/>
          <a:lstStyle/>
          <a:p>
            <a:r>
              <a:rPr lang="fr-CH" dirty="0"/>
              <a:t>Courses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CCC7D-9C62-45FD-B625-8882CA22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DD5C3-2060-4E39-BBEF-55CBDDA9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FB61DC5-BC56-4173-9CF7-885E30786ACA}"/>
              </a:ext>
            </a:extLst>
          </p:cNvPr>
          <p:cNvSpPr txBox="1">
            <a:spLocks/>
          </p:cNvSpPr>
          <p:nvPr/>
        </p:nvSpPr>
        <p:spPr>
          <a:xfrm>
            <a:off x="976375" y="679209"/>
            <a:ext cx="7384544" cy="354326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Understand recruiters</a:t>
            </a:r>
          </a:p>
          <a:p>
            <a:pPr marL="265113" marR="0" lvl="0" indent="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 decision-making process</a:t>
            </a:r>
          </a:p>
          <a:p>
            <a:pPr marL="265113" marR="0" lvl="0" indent="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the impact</a:t>
            </a:r>
          </a:p>
          <a:p>
            <a:pPr marL="265113" marR="0" lvl="0" indent="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a self assessment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Crafting an effective CV</a:t>
            </a:r>
          </a:p>
          <a:p>
            <a:pPr marL="265113" marR="0" lvl="0" indent="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of the CV sections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Succeeding with your letter of motivation</a:t>
            </a:r>
          </a:p>
          <a:p>
            <a:pPr marL="449263" marR="0" lvl="0" indent="-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the letter of motivation</a:t>
            </a:r>
          </a:p>
          <a:p>
            <a:pPr marL="449263" marR="0" lvl="0" indent="-1841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 and writing technique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48AAE5-A385-404A-97D7-8E0ED428F5A3}"/>
              </a:ext>
            </a:extLst>
          </p:cNvPr>
          <p:cNvSpPr txBox="1">
            <a:spLocks/>
          </p:cNvSpPr>
          <p:nvPr/>
        </p:nvSpPr>
        <p:spPr>
          <a:xfrm>
            <a:off x="718358" y="4093369"/>
            <a:ext cx="8097700" cy="74184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are given in English and in French – Last about 1:45 - 2:00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Optional but mandatory registration: </a:t>
            </a:r>
            <a:r>
              <a: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Trainings</a:t>
            </a:r>
            <a:endParaRPr kumimoji="0" lang="en-GB" b="0" i="0" u="none" strike="noStrike" kern="1200" cap="none" spc="0" normalizeH="0" baseline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b="0" i="0" u="none" strike="noStrike" kern="1200" cap="none" spc="0" normalizeH="0" baseline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50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D196-906A-45E4-A8D2-786EA590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Courses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4FCD6-B091-40BC-91B1-1CC7EBDB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121B-177F-4773-A46F-F83E09E8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6045C90-FA47-4CF5-93F0-578A1D393B8E}"/>
              </a:ext>
            </a:extLst>
          </p:cNvPr>
          <p:cNvSpPr txBox="1">
            <a:spLocks/>
          </p:cNvSpPr>
          <p:nvPr/>
        </p:nvSpPr>
        <p:spPr>
          <a:xfrm>
            <a:off x="836509" y="898504"/>
            <a:ext cx="7136717" cy="254441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Mastering the job interview</a:t>
            </a:r>
          </a:p>
          <a:p>
            <a:pPr marL="266700" marR="0" lvl="0" indent="182563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Before, during and after the interview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Communication and organization in the workplace: 10 effective methods for everyday work</a:t>
            </a:r>
          </a:p>
          <a:p>
            <a:pPr marL="449263" marR="0" lvl="1" indent="-182563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including difficult ones</a:t>
            </a:r>
          </a:p>
          <a:p>
            <a:pPr marL="449263" marR="0" lvl="1" indent="-182563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organisation including objectives definition</a:t>
            </a:r>
          </a:p>
          <a:p>
            <a:pPr marL="449263" marR="0" lvl="0" indent="-182563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Relationship with your supervisor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6156-A6C6-4176-B578-627FA3B0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On line ressources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BFC3A-4F80-440F-BAC7-7FEE74B2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39C87-6AE9-4785-9D5D-1A9ED788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1EA2B1-7F6A-4AA9-AFC9-BF80569DCAD2}"/>
              </a:ext>
            </a:extLst>
          </p:cNvPr>
          <p:cNvSpPr txBox="1">
            <a:spLocks/>
          </p:cNvSpPr>
          <p:nvPr/>
        </p:nvSpPr>
        <p:spPr>
          <a:xfrm>
            <a:off x="581388" y="999258"/>
            <a:ext cx="5431224" cy="107275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for a successful internship: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Guide stage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AE96B-B59D-4FAE-8E28-52806E85B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99" y="607274"/>
            <a:ext cx="1295732" cy="1856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08C63-0FCF-40BE-8327-0D47E7D13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392" y="2885499"/>
            <a:ext cx="1208585" cy="118792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7E9BF61-A380-4795-89E5-B0F9C722F078}"/>
              </a:ext>
            </a:extLst>
          </p:cNvPr>
          <p:cNvSpPr txBox="1">
            <a:spLocks/>
          </p:cNvSpPr>
          <p:nvPr/>
        </p:nvSpPr>
        <p:spPr>
          <a:xfrm>
            <a:off x="575431" y="2536283"/>
            <a:ext cx="5431224" cy="107275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Podcast: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Ma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carrière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,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mes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collègues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 et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moi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3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86A8-18BE-4A45-A2D5-03B0D856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701720" cy="703855"/>
          </a:xfrm>
        </p:spPr>
        <p:txBody>
          <a:bodyPr/>
          <a:lstStyle/>
          <a:p>
            <a:r>
              <a:rPr lang="en-GB"/>
              <a:t>Internship coordination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48FB1-7569-44D1-B45C-D626E067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AD605-F51C-453A-B7FF-8C6A1E32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aphicFrame>
        <p:nvGraphicFramePr>
          <p:cNvPr id="6" name="Table 28">
            <a:extLst>
              <a:ext uri="{FF2B5EF4-FFF2-40B4-BE49-F238E27FC236}">
                <a16:creationId xmlns:a16="http://schemas.microsoft.com/office/drawing/2014/main" id="{EFE97E42-7118-4A43-9D95-0758EAC8B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83215"/>
              </p:ext>
            </p:extLst>
          </p:nvPr>
        </p:nvGraphicFramePr>
        <p:xfrm>
          <a:off x="668443" y="672860"/>
          <a:ext cx="7500771" cy="443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57">
                  <a:extLst>
                    <a:ext uri="{9D8B030D-6E8A-4147-A177-3AD203B41FA5}">
                      <a16:colId xmlns:a16="http://schemas.microsoft.com/office/drawing/2014/main" val="1820223539"/>
                    </a:ext>
                  </a:extLst>
                </a:gridCol>
                <a:gridCol w="2500257">
                  <a:extLst>
                    <a:ext uri="{9D8B030D-6E8A-4147-A177-3AD203B41FA5}">
                      <a16:colId xmlns:a16="http://schemas.microsoft.com/office/drawing/2014/main" val="900894857"/>
                    </a:ext>
                  </a:extLst>
                </a:gridCol>
                <a:gridCol w="2500257">
                  <a:extLst>
                    <a:ext uri="{9D8B030D-6E8A-4147-A177-3AD203B41FA5}">
                      <a16:colId xmlns:a16="http://schemas.microsoft.com/office/drawing/2014/main" val="3340631917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85725" marR="0" lvl="0" indent="-857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fr-FR" sz="1400" b="0" i="0" noProof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</a:rPr>
                        <a:t>Validation of subject/company</a:t>
                      </a:r>
                    </a:p>
                    <a:p>
                      <a:pPr marL="85725" marR="0" lvl="0" indent="-857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fr-FR" sz="1400" b="0" i="0" noProof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</a:t>
                      </a:r>
                      <a:r>
                        <a:rPr lang="en-GB" altLang="fr-FR" sz="1400" b="0" i="0" noProof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</a:rPr>
                        <a:t>ignature of internship agreement</a:t>
                      </a:r>
                      <a:endParaRPr lang="en-GB" sz="1400" b="0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5725" indent="-85725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Validation of special requests</a:t>
                      </a:r>
                    </a:p>
                    <a:p>
                      <a:pPr marL="85725" indent="-85725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Pass/Fail decision</a:t>
                      </a:r>
                      <a:endParaRPr lang="en-GB" sz="1400" b="0" i="0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</a:rPr>
                        <a:t>Point of contact for questions on internship program (students/companies/ sections)</a:t>
                      </a:r>
                    </a:p>
                    <a:p>
                      <a:pPr marL="85725" indent="-85725" algn="l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</a:rPr>
                        <a:t>Point of contact for particular cases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</a:rPr>
                        <a:t>Certificates for mandatory internship</a:t>
                      </a:r>
                    </a:p>
                    <a:p>
                      <a:pPr marL="85725" indent="-85725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</a:rPr>
                        <a:t>Students follow up</a:t>
                      </a:r>
                    </a:p>
                    <a:p>
                      <a:pPr marL="85725" indent="-85725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noProof="0" dirty="0">
                          <a:solidFill>
                            <a:schemeClr val="tx1"/>
                          </a:solidFill>
                        </a:rPr>
                        <a:t>Review and validation of registrations on ISA internship portal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595310"/>
                  </a:ext>
                </a:extLst>
              </a:tr>
              <a:tr h="445063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Béatrice Marselli</a:t>
                      </a:r>
                      <a:endParaRPr lang="en-GB" sz="1400" b="1" i="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/>
                        <a:t>Valérie Berger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/>
                        <a:t>Mélanie Thuillard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50297"/>
                  </a:ext>
                </a:extLst>
              </a:tr>
              <a:tr h="753940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latin typeface="+mn-lt"/>
                        </a:rPr>
                        <a:t>SMX</a:t>
                      </a:r>
                      <a:endParaRPr lang="en-GB" sz="1400" b="1" i="0" noProof="0" dirty="0">
                        <a:latin typeface="+mn-lt"/>
                      </a:endParaRPr>
                    </a:p>
                    <a:p>
                      <a:pPr algn="ctr"/>
                      <a:r>
                        <a:rPr lang="en-GB" sz="1400" i="0" noProof="0" dirty="0">
                          <a:latin typeface="+mn-lt"/>
                        </a:rPr>
                        <a:t>Adjunct to the section Director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GB" altLang="fr-FR" sz="1400" b="1" i="0" noProof="0" dirty="0">
                          <a:latin typeface="+mn-lt"/>
                          <a:ea typeface="MS PGothic" panose="020B0600070205080204" pitchFamily="34" charset="-128"/>
                        </a:rPr>
                        <a:t>STI </a:t>
                      </a:r>
                    </a:p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GB" altLang="fr-FR" sz="1400" i="0" noProof="0" dirty="0">
                          <a:latin typeface="+mn-lt"/>
                          <a:ea typeface="MS PGothic" panose="020B0600070205080204" pitchFamily="34" charset="-128"/>
                        </a:rPr>
                        <a:t>Internship Coordinator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/>
                        <a:t>STI </a:t>
                      </a:r>
                    </a:p>
                    <a:p>
                      <a:pPr algn="ctr"/>
                      <a:r>
                        <a:rPr lang="en-GB" sz="1400" i="0" noProof="0" dirty="0"/>
                        <a:t>Administrative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554609"/>
                  </a:ext>
                </a:extLst>
              </a:tr>
              <a:tr h="1286023">
                <a:tc>
                  <a:txBody>
                    <a:bodyPr/>
                    <a:lstStyle/>
                    <a:p>
                      <a:pPr algn="ctr"/>
                      <a:endParaRPr lang="en-GB" sz="1100" i="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GB" altLang="fr-FR" sz="1100" i="0" noProof="0" dirty="0"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i="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5361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0C2B12A-6795-462F-9B30-34FFC58D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83" y="3863101"/>
            <a:ext cx="986644" cy="105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4DA549-1118-4EC1-8C39-F15910B1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321" y="3860498"/>
            <a:ext cx="986644" cy="1060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EE53E-3D8C-4D46-A3AC-E8C00119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800" y="3863100"/>
            <a:ext cx="895569" cy="10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06B78-233B-403B-BE96-DFA1F0A5AE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EFD0C-44DD-4D6F-9E43-A786C89F5B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99B6899-8091-45E0-AD49-744AB452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/>
          <a:lstStyle/>
          <a:p>
            <a:r>
              <a:rPr lang="en-GB"/>
              <a:t>Presentation outline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29D0FF9-8CCE-4F1A-802B-29AFE5271DB6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4572001" cy="2156508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The Mandatory Internship</a:t>
            </a:r>
          </a:p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Application Procedure</a:t>
            </a:r>
          </a:p>
          <a:p>
            <a:pPr marL="457200" indent="-457200">
              <a:buClrTx/>
              <a:buSzPct val="120000"/>
            </a:pPr>
            <a:r>
              <a:rPr lang="en-GB" sz="2400" dirty="0">
                <a:solidFill>
                  <a:schemeClr val="bg1"/>
                </a:solidFill>
              </a:rPr>
              <a:t>Student Support</a:t>
            </a:r>
          </a:p>
          <a:p>
            <a:pPr marL="457200" indent="-457200">
              <a:buClrTx/>
              <a:buSzPct val="120000"/>
            </a:pPr>
            <a:r>
              <a:rPr lang="en-GB" sz="2400" b="1" dirty="0"/>
              <a:t>Master Project in Industry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9B7D30-0D20-4EF7-83EB-EDF51C079E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2557"/>
          <a:stretch>
            <a:fillRect/>
          </a:stretch>
        </p:blipFill>
        <p:spPr bwMode="auto">
          <a:xfrm>
            <a:off x="904875" y="0"/>
            <a:ext cx="36671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02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D3030-8C60-4514-B649-80511A71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29B2B-605E-4D48-845F-D98169EA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CD9637-72C4-4200-8292-6DD56BDE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763"/>
            <a:ext cx="7048680" cy="1071562"/>
          </a:xfrm>
        </p:spPr>
        <p:txBody>
          <a:bodyPr/>
          <a:lstStyle/>
          <a:p>
            <a:r>
              <a:rPr lang="en-GB" dirty="0"/>
              <a:t>Master project in Industry (</a:t>
            </a:r>
            <a:r>
              <a:rPr lang="en-GB" dirty="0" err="1"/>
              <a:t>PDMe</a:t>
            </a:r>
            <a:r>
              <a:rPr lang="en-GB" dirty="0"/>
              <a:t>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D395B59-6E11-445F-A59D-A50E87BF9B73}"/>
              </a:ext>
            </a:extLst>
          </p:cNvPr>
          <p:cNvSpPr>
            <a:spLocks/>
          </p:cNvSpPr>
          <p:nvPr/>
        </p:nvSpPr>
        <p:spPr bwMode="auto">
          <a:xfrm>
            <a:off x="460615" y="641065"/>
            <a:ext cx="8536736" cy="31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Another way to validate the obligation for a mandatory internship </a:t>
            </a:r>
            <a:endParaRPr lang="en-GB" sz="1800" dirty="0">
              <a:ea typeface="ＭＳ Ｐゴシック" pitchFamily="34" charset="-128"/>
              <a:cs typeface="Calibri" pitchFamily="34" charset="0"/>
            </a:endParaRP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A research project in the company</a:t>
            </a: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The student applies the competences acquired during the Master’s program </a:t>
            </a: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Supervised by a Professor </a:t>
            </a:r>
            <a:r>
              <a:rPr lang="en-GB" sz="1800" b="1" dirty="0">
                <a:ea typeface="ＭＳ Ｐゴシック" pitchFamily="34" charset="-128"/>
                <a:cs typeface="Calibri" pitchFamily="34" charset="0"/>
              </a:rPr>
              <a:t>from his/her section,</a:t>
            </a: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 in collaboration with the company</a:t>
            </a: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1800" dirty="0"/>
              <a:t>A</a:t>
            </a:r>
            <a:r>
              <a:rPr lang="en-US" altLang="fr-FR" sz="1800" dirty="0">
                <a:latin typeface="+mn-lt"/>
              </a:rPr>
              <a:t>cademic content and administrative formalities are arranged between the supervising professor and the company</a:t>
            </a:r>
            <a:endParaRPr lang="en-GB" sz="1800" b="1" dirty="0">
              <a:ea typeface="ＭＳ Ｐゴシック" pitchFamily="34" charset="-128"/>
              <a:cs typeface="Calibri" pitchFamily="34" charset="0"/>
            </a:endParaRP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Written report and oral defence</a:t>
            </a: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b="1" dirty="0">
                <a:ea typeface="ＭＳ Ｐゴシック" pitchFamily="34" charset="-128"/>
                <a:cs typeface="Calibri" pitchFamily="34" charset="0"/>
              </a:rPr>
              <a:t>Regular feedback to the supervising Professor</a:t>
            </a:r>
            <a:endParaRPr lang="en-GB" sz="1800" dirty="0">
              <a:ea typeface="ＭＳ Ｐゴシック" pitchFamily="34" charset="-128"/>
              <a:cs typeface="Calibri" pitchFamily="34" charset="0"/>
            </a:endParaRPr>
          </a:p>
          <a:p>
            <a:pPr marL="468312" lvl="1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ea typeface="ＭＳ Ｐゴシック" pitchFamily="34" charset="-128"/>
                <a:cs typeface="Calibri" pitchFamily="34" charset="0"/>
              </a:rPr>
              <a:t>25 week duration (+1 week vacation)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9DC2D1-83C5-45AB-8404-2EC34549BB72}"/>
              </a:ext>
            </a:extLst>
          </p:cNvPr>
          <p:cNvGrpSpPr/>
          <p:nvPr/>
        </p:nvGrpSpPr>
        <p:grpSpPr>
          <a:xfrm>
            <a:off x="6217832" y="3234214"/>
            <a:ext cx="2876261" cy="1836489"/>
            <a:chOff x="5970559" y="3167898"/>
            <a:chExt cx="2876261" cy="1836489"/>
          </a:xfrm>
        </p:grpSpPr>
        <p:pic>
          <p:nvPicPr>
            <p:cNvPr id="9" name="Picture 2" descr="https://toolkit.cit-ec.uni-bielefeld.de/sites/all/themes/Porto_sub/img/sync-icon.png">
              <a:extLst>
                <a:ext uri="{FF2B5EF4-FFF2-40B4-BE49-F238E27FC236}">
                  <a16:creationId xmlns:a16="http://schemas.microsoft.com/office/drawing/2014/main" id="{86CC02E0-3FCB-443F-9C06-2814086A7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006" y="3330820"/>
              <a:ext cx="770255" cy="7702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4677CE-0EF5-43DC-8265-4860C1A6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5343" y="4273685"/>
              <a:ext cx="730702" cy="730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17497C-761D-4EEA-9F0D-04B47886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0559" y="3394762"/>
              <a:ext cx="770255" cy="770255"/>
            </a:xfrm>
            <a:prstGeom prst="rect">
              <a:avLst/>
            </a:prstGeom>
          </p:spPr>
        </p:pic>
        <p:pic>
          <p:nvPicPr>
            <p:cNvPr id="12" name="Picture 45" descr="https://cdn0.iconfinder.com/data/icons/science-10/450/scientist-512.png">
              <a:extLst>
                <a:ext uri="{FF2B5EF4-FFF2-40B4-BE49-F238E27FC236}">
                  <a16:creationId xmlns:a16="http://schemas.microsoft.com/office/drawing/2014/main" id="{90ACD993-66A5-4F4A-A0B6-A273DA098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513" y="3167898"/>
              <a:ext cx="970307" cy="97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D622DA-F970-42E6-BCFD-096E35FCA32D}"/>
              </a:ext>
            </a:extLst>
          </p:cNvPr>
          <p:cNvSpPr txBox="1"/>
          <p:nvPr/>
        </p:nvSpPr>
        <p:spPr>
          <a:xfrm>
            <a:off x="711529" y="4239706"/>
            <a:ext cx="58432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latin typeface="+mn-lt"/>
                <a:hlinkClick r:id="rId7"/>
              </a:rPr>
              <a:t>General </a:t>
            </a:r>
            <a:r>
              <a:rPr lang="en-US" sz="1200" dirty="0">
                <a:latin typeface="+mn-lt"/>
                <a:hlinkClick r:id="rId7"/>
              </a:rPr>
              <a:t>information</a:t>
            </a:r>
            <a:r>
              <a:rPr lang="en-US" sz="1200" dirty="0">
                <a:latin typeface="+mn-lt"/>
              </a:rPr>
              <a:t> about Master’s Projects</a:t>
            </a:r>
          </a:p>
          <a:p>
            <a:r>
              <a:rPr lang="en-US" sz="1200" dirty="0">
                <a:hlinkClick r:id="rId8"/>
              </a:rPr>
              <a:t>General information </a:t>
            </a:r>
            <a:r>
              <a:rPr lang="en-US" sz="1200" dirty="0"/>
              <a:t>about </a:t>
            </a:r>
            <a:r>
              <a:rPr lang="en-US" sz="1200" dirty="0" err="1"/>
              <a:t>PDMe</a:t>
            </a:r>
            <a:endParaRPr lang="en-US" sz="1200" dirty="0"/>
          </a:p>
          <a:p>
            <a:r>
              <a:rPr lang="en-US" sz="1200" dirty="0">
                <a:hlinkClick r:id="rId9"/>
              </a:rPr>
              <a:t>Master Projects in Industry – STI 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Procedure for Students </a:t>
            </a:r>
            <a:r>
              <a:rPr lang="en-US" sz="1200" dirty="0"/>
              <a:t>for </a:t>
            </a:r>
            <a:r>
              <a:rPr lang="en-US" sz="1200" dirty="0" err="1"/>
              <a:t>PDMe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1181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E9184-5200-47F8-B640-01EED299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B7FA-D65F-42D8-8F3E-DAA9564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7EFDADE2-F205-45E9-BEF5-813123E1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37" y="89062"/>
            <a:ext cx="8178740" cy="478902"/>
          </a:xfrm>
        </p:spPr>
        <p:txBody>
          <a:bodyPr>
            <a:noAutofit/>
          </a:bodyPr>
          <a:lstStyle/>
          <a:p>
            <a:r>
              <a:rPr lang="fr-CH" dirty="0" err="1"/>
              <a:t>PDMe</a:t>
            </a:r>
            <a:r>
              <a:rPr lang="fr-CH" dirty="0"/>
              <a:t> – standard scenario («PDM coordonné»)</a:t>
            </a:r>
          </a:p>
        </p:txBody>
      </p:sp>
      <p:sp>
        <p:nvSpPr>
          <p:cNvPr id="55" name="Date Placeholder 2">
            <a:extLst>
              <a:ext uri="{FF2B5EF4-FFF2-40B4-BE49-F238E27FC236}">
                <a16:creationId xmlns:a16="http://schemas.microsoft.com/office/drawing/2014/main" id="{EA038354-B716-4A3C-B115-A9B01A9E5880}"/>
              </a:ext>
            </a:extLst>
          </p:cNvPr>
          <p:cNvSpPr txBox="1">
            <a:spLocks/>
          </p:cNvSpPr>
          <p:nvPr/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6F973224-AD03-4A91-B4A8-A69ED6FD7B4C}"/>
              </a:ext>
            </a:extLst>
          </p:cNvPr>
          <p:cNvSpPr txBox="1">
            <a:spLocks/>
          </p:cNvSpPr>
          <p:nvPr/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57" name="Espace réservé du numéro de diapositive 4">
            <a:extLst>
              <a:ext uri="{FF2B5EF4-FFF2-40B4-BE49-F238E27FC236}">
                <a16:creationId xmlns:a16="http://schemas.microsoft.com/office/drawing/2014/main" id="{49C71327-F1F8-4916-B1CE-4F00555C25AF}"/>
              </a:ext>
            </a:extLst>
          </p:cNvPr>
          <p:cNvSpPr txBox="1">
            <a:spLocks/>
          </p:cNvSpPr>
          <p:nvPr/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BA0B53E9-CD1B-4AC7-8E36-333E271E2100}"/>
              </a:ext>
            </a:extLst>
          </p:cNvPr>
          <p:cNvSpPr/>
          <p:nvPr/>
        </p:nvSpPr>
        <p:spPr>
          <a:xfrm>
            <a:off x="382796" y="2130445"/>
            <a:ext cx="7050240" cy="1394199"/>
          </a:xfrm>
          <a:prstGeom prst="arc">
            <a:avLst>
              <a:gd name="adj1" fmla="val 11994525"/>
              <a:gd name="adj2" fmla="val 4935190"/>
            </a:avLst>
          </a:prstGeom>
          <a:noFill/>
          <a:ln w="762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5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413C3A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F78967-BBD2-4FFF-9E35-9C4EADD2F7A4}"/>
              </a:ext>
            </a:extLst>
          </p:cNvPr>
          <p:cNvGrpSpPr/>
          <p:nvPr/>
        </p:nvGrpSpPr>
        <p:grpSpPr>
          <a:xfrm>
            <a:off x="154515" y="897226"/>
            <a:ext cx="2238903" cy="1863446"/>
            <a:chOff x="154515" y="897226"/>
            <a:chExt cx="2238903" cy="1863446"/>
          </a:xfrm>
        </p:grpSpPr>
        <p:grpSp>
          <p:nvGrpSpPr>
            <p:cNvPr id="60" name="Groupe 30">
              <a:extLst>
                <a:ext uri="{FF2B5EF4-FFF2-40B4-BE49-F238E27FC236}">
                  <a16:creationId xmlns:a16="http://schemas.microsoft.com/office/drawing/2014/main" id="{2BF48D67-A17F-42FC-B86F-B3D9F2ABB9B3}"/>
                </a:ext>
              </a:extLst>
            </p:cNvPr>
            <p:cNvGrpSpPr/>
            <p:nvPr/>
          </p:nvGrpSpPr>
          <p:grpSpPr>
            <a:xfrm>
              <a:off x="869908" y="1101608"/>
              <a:ext cx="938721" cy="1048332"/>
              <a:chOff x="97385" y="909167"/>
              <a:chExt cx="1993229" cy="2225970"/>
            </a:xfrm>
          </p:grpSpPr>
          <p:pic>
            <p:nvPicPr>
              <p:cNvPr id="67" name="Image 31">
                <a:extLst>
                  <a:ext uri="{FF2B5EF4-FFF2-40B4-BE49-F238E27FC236}">
                    <a16:creationId xmlns:a16="http://schemas.microsoft.com/office/drawing/2014/main" id="{4BCECC85-4D9E-46E8-ADEC-BCCCAA490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385" y="909167"/>
                <a:ext cx="1993229" cy="2225970"/>
              </a:xfrm>
              <a:prstGeom prst="rect">
                <a:avLst/>
              </a:prstGeom>
            </p:spPr>
          </p:pic>
          <p:pic>
            <p:nvPicPr>
              <p:cNvPr id="68" name="Image 32">
                <a:extLst>
                  <a:ext uri="{FF2B5EF4-FFF2-40B4-BE49-F238E27FC236}">
                    <a16:creationId xmlns:a16="http://schemas.microsoft.com/office/drawing/2014/main" id="{1EF41807-2FDC-4F61-8327-2D6AA8F696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782" t="38188" r="47782" b="39763"/>
              <a:stretch/>
            </p:blipFill>
            <p:spPr>
              <a:xfrm rot="21175305">
                <a:off x="985097" y="1844027"/>
                <a:ext cx="159998" cy="447996"/>
              </a:xfrm>
              <a:prstGeom prst="rect">
                <a:avLst/>
              </a:prstGeom>
            </p:spPr>
          </p:pic>
        </p:grpSp>
        <p:grpSp>
          <p:nvGrpSpPr>
            <p:cNvPr id="61" name="Groupe 33">
              <a:extLst>
                <a:ext uri="{FF2B5EF4-FFF2-40B4-BE49-F238E27FC236}">
                  <a16:creationId xmlns:a16="http://schemas.microsoft.com/office/drawing/2014/main" id="{010D1E7E-A74F-45C6-A775-F9872B8EACD0}"/>
                </a:ext>
              </a:extLst>
            </p:cNvPr>
            <p:cNvGrpSpPr/>
            <p:nvPr/>
          </p:nvGrpSpPr>
          <p:grpSpPr>
            <a:xfrm>
              <a:off x="1475301" y="897226"/>
              <a:ext cx="918117" cy="1271280"/>
              <a:chOff x="1284024" y="813879"/>
              <a:chExt cx="1949479" cy="2699366"/>
            </a:xfrm>
          </p:grpSpPr>
          <p:grpSp>
            <p:nvGrpSpPr>
              <p:cNvPr id="63" name="Groupe 34">
                <a:extLst>
                  <a:ext uri="{FF2B5EF4-FFF2-40B4-BE49-F238E27FC236}">
                    <a16:creationId xmlns:a16="http://schemas.microsoft.com/office/drawing/2014/main" id="{CD026170-F66D-43D4-BD74-91416CA4BE04}"/>
                  </a:ext>
                </a:extLst>
              </p:cNvPr>
              <p:cNvGrpSpPr/>
              <p:nvPr/>
            </p:nvGrpSpPr>
            <p:grpSpPr>
              <a:xfrm>
                <a:off x="1284024" y="1563766"/>
                <a:ext cx="1949479" cy="1949479"/>
                <a:chOff x="1794855" y="867247"/>
                <a:chExt cx="1949479" cy="1949479"/>
              </a:xfrm>
            </p:grpSpPr>
            <p:pic>
              <p:nvPicPr>
                <p:cNvPr id="65" name="Image 36">
                  <a:extLst>
                    <a:ext uri="{FF2B5EF4-FFF2-40B4-BE49-F238E27FC236}">
                      <a16:creationId xmlns:a16="http://schemas.microsoft.com/office/drawing/2014/main" id="{B14C5AC2-CDD6-4424-B1B9-8A752409D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4855" y="867247"/>
                  <a:ext cx="1949479" cy="1949479"/>
                </a:xfrm>
                <a:prstGeom prst="rect">
                  <a:avLst/>
                </a:prstGeom>
              </p:spPr>
            </p:pic>
            <p:pic>
              <p:nvPicPr>
                <p:cNvPr id="66" name="Image 37">
                  <a:extLst>
                    <a:ext uri="{FF2B5EF4-FFF2-40B4-BE49-F238E27FC236}">
                      <a16:creationId xmlns:a16="http://schemas.microsoft.com/office/drawing/2014/main" id="{5C969796-AD08-4616-A837-7FA3002AE9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7782" t="38188" r="47782" b="39763"/>
                <a:stretch/>
              </p:blipFill>
              <p:spPr>
                <a:xfrm rot="21239784">
                  <a:off x="2790907" y="1508005"/>
                  <a:ext cx="168072" cy="470602"/>
                </a:xfrm>
                <a:prstGeom prst="rect">
                  <a:avLst/>
                </a:prstGeom>
              </p:spPr>
            </p:pic>
          </p:grpSp>
          <p:pic>
            <p:nvPicPr>
              <p:cNvPr id="64" name="Image 35">
                <a:extLst>
                  <a:ext uri="{FF2B5EF4-FFF2-40B4-BE49-F238E27FC236}">
                    <a16:creationId xmlns:a16="http://schemas.microsoft.com/office/drawing/2014/main" id="{D8F03F26-30A4-4E50-A02A-369CDE452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7358" y="813879"/>
                <a:ext cx="579822" cy="794277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C112AB-3CD5-444B-8888-97907234BB4C}"/>
                </a:ext>
              </a:extLst>
            </p:cNvPr>
            <p:cNvSpPr txBox="1"/>
            <p:nvPr/>
          </p:nvSpPr>
          <p:spPr>
            <a:xfrm>
              <a:off x="154515" y="2068175"/>
              <a:ext cx="191356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Company has an idea for a master project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8D3830-5633-4249-AF4E-35AAE873610C}"/>
              </a:ext>
            </a:extLst>
          </p:cNvPr>
          <p:cNvGrpSpPr/>
          <p:nvPr/>
        </p:nvGrpSpPr>
        <p:grpSpPr>
          <a:xfrm>
            <a:off x="4722837" y="2900051"/>
            <a:ext cx="4421163" cy="1935534"/>
            <a:chOff x="4722837" y="2900051"/>
            <a:chExt cx="4421163" cy="1935534"/>
          </a:xfrm>
        </p:grpSpPr>
        <p:grpSp>
          <p:nvGrpSpPr>
            <p:cNvPr id="70" name="Groupe 11">
              <a:extLst>
                <a:ext uri="{FF2B5EF4-FFF2-40B4-BE49-F238E27FC236}">
                  <a16:creationId xmlns:a16="http://schemas.microsoft.com/office/drawing/2014/main" id="{8CC30E4D-2DC8-466B-8D64-E89B8D3CE49C}"/>
                </a:ext>
              </a:extLst>
            </p:cNvPr>
            <p:cNvGrpSpPr/>
            <p:nvPr/>
          </p:nvGrpSpPr>
          <p:grpSpPr>
            <a:xfrm>
              <a:off x="4722837" y="2900051"/>
              <a:ext cx="1913563" cy="1913563"/>
              <a:chOff x="4750322" y="3320988"/>
              <a:chExt cx="3413526" cy="3413526"/>
            </a:xfrm>
          </p:grpSpPr>
          <p:pic>
            <p:nvPicPr>
              <p:cNvPr id="75" name="Image 12">
                <a:extLst>
                  <a:ext uri="{FF2B5EF4-FFF2-40B4-BE49-F238E27FC236}">
                    <a16:creationId xmlns:a16="http://schemas.microsoft.com/office/drawing/2014/main" id="{7B15F7C2-193D-4EA9-A93B-6A922B3D9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50322" y="3320988"/>
                <a:ext cx="3413526" cy="3413526"/>
              </a:xfrm>
              <a:prstGeom prst="rect">
                <a:avLst/>
              </a:prstGeom>
            </p:spPr>
          </p:pic>
          <p:pic>
            <p:nvPicPr>
              <p:cNvPr id="76" name="Image 13">
                <a:extLst>
                  <a:ext uri="{FF2B5EF4-FFF2-40B4-BE49-F238E27FC236}">
                    <a16:creationId xmlns:a16="http://schemas.microsoft.com/office/drawing/2014/main" id="{4EBB5771-928D-4D2F-AAD4-EB9BC6F7B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782" t="38188" r="47782" b="39763"/>
              <a:stretch/>
            </p:blipFill>
            <p:spPr>
              <a:xfrm rot="21032160">
                <a:off x="6494998" y="4491040"/>
                <a:ext cx="203192" cy="568939"/>
              </a:xfrm>
              <a:prstGeom prst="rect">
                <a:avLst/>
              </a:prstGeom>
            </p:spPr>
          </p:pic>
        </p:grpSp>
        <p:grpSp>
          <p:nvGrpSpPr>
            <p:cNvPr id="71" name="Groupe 21">
              <a:extLst>
                <a:ext uri="{FF2B5EF4-FFF2-40B4-BE49-F238E27FC236}">
                  <a16:creationId xmlns:a16="http://schemas.microsoft.com/office/drawing/2014/main" id="{F4AFBFD9-7A25-4937-B138-3A76C9BDC5CE}"/>
                </a:ext>
              </a:extLst>
            </p:cNvPr>
            <p:cNvGrpSpPr/>
            <p:nvPr/>
          </p:nvGrpSpPr>
          <p:grpSpPr>
            <a:xfrm>
              <a:off x="5854903" y="3308315"/>
              <a:ext cx="1727924" cy="1427123"/>
              <a:chOff x="7250998" y="4325883"/>
              <a:chExt cx="2958168" cy="2443203"/>
            </a:xfrm>
          </p:grpSpPr>
          <p:pic>
            <p:nvPicPr>
              <p:cNvPr id="73" name="Image 22">
                <a:extLst>
                  <a:ext uri="{FF2B5EF4-FFF2-40B4-BE49-F238E27FC236}">
                    <a16:creationId xmlns:a16="http://schemas.microsoft.com/office/drawing/2014/main" id="{AAAD18D4-25A3-4716-9BE2-5DCBA8139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0998" y="4397219"/>
                <a:ext cx="2371867" cy="2371867"/>
              </a:xfrm>
              <a:prstGeom prst="rect">
                <a:avLst/>
              </a:prstGeom>
            </p:spPr>
          </p:pic>
          <p:pic>
            <p:nvPicPr>
              <p:cNvPr id="74" name="Image 23">
                <a:extLst>
                  <a:ext uri="{FF2B5EF4-FFF2-40B4-BE49-F238E27FC236}">
                    <a16:creationId xmlns:a16="http://schemas.microsoft.com/office/drawing/2014/main" id="{642CF5B8-B040-4184-A2FF-441F70820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62365" flipH="1">
                <a:off x="8541139" y="4325883"/>
                <a:ext cx="1668027" cy="635751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E338ED-5B18-405F-9D91-FBF0AB0EB0E3}"/>
                </a:ext>
              </a:extLst>
            </p:cNvPr>
            <p:cNvSpPr txBox="1"/>
            <p:nvPr/>
          </p:nvSpPr>
          <p:spPr>
            <a:xfrm>
              <a:off x="6953475" y="3943033"/>
              <a:ext cx="219052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Student applies for the project through the portal and gets accepted by the company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64B30C-D990-4C0D-820A-31C0F6918E99}"/>
              </a:ext>
            </a:extLst>
          </p:cNvPr>
          <p:cNvGrpSpPr/>
          <p:nvPr/>
        </p:nvGrpSpPr>
        <p:grpSpPr>
          <a:xfrm>
            <a:off x="3441382" y="713316"/>
            <a:ext cx="3054014" cy="1375461"/>
            <a:chOff x="3441382" y="713316"/>
            <a:chExt cx="3054014" cy="1375461"/>
          </a:xfrm>
        </p:grpSpPr>
        <p:grpSp>
          <p:nvGrpSpPr>
            <p:cNvPr id="78" name="Groupe 38">
              <a:extLst>
                <a:ext uri="{FF2B5EF4-FFF2-40B4-BE49-F238E27FC236}">
                  <a16:creationId xmlns:a16="http://schemas.microsoft.com/office/drawing/2014/main" id="{7DFFD74D-7AE1-4D2F-9E96-A8812DD6EAE2}"/>
                </a:ext>
              </a:extLst>
            </p:cNvPr>
            <p:cNvGrpSpPr/>
            <p:nvPr/>
          </p:nvGrpSpPr>
          <p:grpSpPr>
            <a:xfrm>
              <a:off x="3441382" y="713316"/>
              <a:ext cx="1433925" cy="1375461"/>
              <a:chOff x="3161763" y="1025718"/>
              <a:chExt cx="2475321" cy="2158480"/>
            </a:xfrm>
          </p:grpSpPr>
          <p:pic>
            <p:nvPicPr>
              <p:cNvPr id="81" name="Image 42">
                <a:extLst>
                  <a:ext uri="{FF2B5EF4-FFF2-40B4-BE49-F238E27FC236}">
                    <a16:creationId xmlns:a16="http://schemas.microsoft.com/office/drawing/2014/main" id="{B4CCF4CF-2334-435C-B6EA-585E8F304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1763" y="1025718"/>
                <a:ext cx="2475321" cy="2158480"/>
              </a:xfrm>
              <a:prstGeom prst="rect">
                <a:avLst/>
              </a:prstGeom>
            </p:spPr>
          </p:pic>
          <p:pic>
            <p:nvPicPr>
              <p:cNvPr id="82" name="Image 40">
                <a:extLst>
                  <a:ext uri="{FF2B5EF4-FFF2-40B4-BE49-F238E27FC236}">
                    <a16:creationId xmlns:a16="http://schemas.microsoft.com/office/drawing/2014/main" id="{CF4148A6-CC2D-499B-80C0-8DB588D6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17077">
                <a:off x="4860759" y="1913920"/>
                <a:ext cx="227887" cy="479610"/>
              </a:xfrm>
              <a:prstGeom prst="rect">
                <a:avLst/>
              </a:prstGeom>
            </p:spPr>
          </p:pic>
          <p:pic>
            <p:nvPicPr>
              <p:cNvPr id="83" name="Image 41">
                <a:extLst>
                  <a:ext uri="{FF2B5EF4-FFF2-40B4-BE49-F238E27FC236}">
                    <a16:creationId xmlns:a16="http://schemas.microsoft.com/office/drawing/2014/main" id="{1DC6B62C-74B4-4FBA-853B-ACB0BFD7D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61763" y="2229168"/>
                <a:ext cx="2475321" cy="95171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D6F6D3F-0568-4FA7-B288-BBD822438E13}"/>
                </a:ext>
              </a:extLst>
            </p:cNvPr>
            <p:cNvSpPr txBox="1"/>
            <p:nvPr/>
          </p:nvSpPr>
          <p:spPr>
            <a:xfrm>
              <a:off x="4625722" y="782926"/>
              <a:ext cx="186967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Company discusses the project with a Professor</a:t>
              </a:r>
            </a:p>
          </p:txBody>
        </p:sp>
        <p:pic>
          <p:nvPicPr>
            <p:cNvPr id="80" name="Image 43">
              <a:extLst>
                <a:ext uri="{FF2B5EF4-FFF2-40B4-BE49-F238E27FC236}">
                  <a16:creationId xmlns:a16="http://schemas.microsoft.com/office/drawing/2014/main" id="{75BF2471-DA41-4997-985B-3473178B3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5307" y="743119"/>
              <a:ext cx="485887" cy="53449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4489219-DA67-4FCD-BD2F-CA2E95DE1711}"/>
              </a:ext>
            </a:extLst>
          </p:cNvPr>
          <p:cNvGrpSpPr/>
          <p:nvPr/>
        </p:nvGrpSpPr>
        <p:grpSpPr>
          <a:xfrm>
            <a:off x="6787511" y="830870"/>
            <a:ext cx="2444642" cy="2129857"/>
            <a:chOff x="6787511" y="830870"/>
            <a:chExt cx="2444642" cy="2129857"/>
          </a:xfrm>
        </p:grpSpPr>
        <p:pic>
          <p:nvPicPr>
            <p:cNvPr id="85" name="Image 18">
              <a:extLst>
                <a:ext uri="{FF2B5EF4-FFF2-40B4-BE49-F238E27FC236}">
                  <a16:creationId xmlns:a16="http://schemas.microsoft.com/office/drawing/2014/main" id="{059B7327-28E9-4674-8BF1-60BA8754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88470">
              <a:off x="7567652" y="830870"/>
              <a:ext cx="986287" cy="930489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E42DF57-303F-486E-B20D-6DF9364866B9}"/>
                </a:ext>
              </a:extLst>
            </p:cNvPr>
            <p:cNvGrpSpPr/>
            <p:nvPr/>
          </p:nvGrpSpPr>
          <p:grpSpPr>
            <a:xfrm>
              <a:off x="6787511" y="902243"/>
              <a:ext cx="2444642" cy="2058484"/>
              <a:chOff x="6787511" y="902243"/>
              <a:chExt cx="2444642" cy="2058484"/>
            </a:xfrm>
          </p:grpSpPr>
          <p:pic>
            <p:nvPicPr>
              <p:cNvPr id="87" name="Image 17">
                <a:extLst>
                  <a:ext uri="{FF2B5EF4-FFF2-40B4-BE49-F238E27FC236}">
                    <a16:creationId xmlns:a16="http://schemas.microsoft.com/office/drawing/2014/main" id="{AE7A9010-D042-4750-A37F-65C541949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7511" y="1323165"/>
                <a:ext cx="1452273" cy="1452273"/>
              </a:xfrm>
              <a:prstGeom prst="rect">
                <a:avLst/>
              </a:prstGeom>
            </p:spPr>
          </p:pic>
          <p:sp>
            <p:nvSpPr>
              <p:cNvPr id="88" name="Titre 1">
                <a:extLst>
                  <a:ext uri="{FF2B5EF4-FFF2-40B4-BE49-F238E27FC236}">
                    <a16:creationId xmlns:a16="http://schemas.microsoft.com/office/drawing/2014/main" id="{B8E5A1F4-804F-4027-BA20-B73155A4C1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8841771">
                <a:off x="7573997" y="967281"/>
                <a:ext cx="687731" cy="557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o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alt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Master 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alt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Project 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altLang="fr-FR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Proposal</a:t>
                </a:r>
                <a:endParaRPr kumimoji="0" lang="fr-CH" alt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CF3129A-3895-466E-AC27-92815E39BDC9}"/>
                  </a:ext>
                </a:extLst>
              </p:cNvPr>
              <p:cNvSpPr txBox="1"/>
              <p:nvPr/>
            </p:nvSpPr>
            <p:spPr>
              <a:xfrm>
                <a:off x="7692465" y="2068175"/>
                <a:ext cx="1539688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fr-FR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Company submits the proposal on the EPFL portal</a:t>
                </a:r>
              </a:p>
            </p:txBody>
          </p:sp>
          <p:pic>
            <p:nvPicPr>
              <p:cNvPr id="90" name="Image 19">
                <a:extLst>
                  <a:ext uri="{FF2B5EF4-FFF2-40B4-BE49-F238E27FC236}">
                    <a16:creationId xmlns:a16="http://schemas.microsoft.com/office/drawing/2014/main" id="{A8D5040F-F7F4-457F-8E14-5B4EDFD2C4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782" t="38188" r="47782" b="39763"/>
              <a:stretch/>
            </p:blipFill>
            <p:spPr>
              <a:xfrm rot="20497707">
                <a:off x="7550270" y="1793386"/>
                <a:ext cx="102564" cy="315909"/>
              </a:xfrm>
              <a:prstGeom prst="rect">
                <a:avLst/>
              </a:prstGeom>
            </p:spPr>
          </p:pic>
          <p:pic>
            <p:nvPicPr>
              <p:cNvPr id="91" name="Image 43">
                <a:extLst>
                  <a:ext uri="{FF2B5EF4-FFF2-40B4-BE49-F238E27FC236}">
                    <a16:creationId xmlns:a16="http://schemas.microsoft.com/office/drawing/2014/main" id="{92239C38-1BF2-4B00-BBC7-5A4C4D08C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716032">
                <a:off x="8073757" y="1387463"/>
                <a:ext cx="294288" cy="29428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0947D61-1035-48AA-A214-AB69FD811E57}"/>
              </a:ext>
            </a:extLst>
          </p:cNvPr>
          <p:cNvGrpSpPr/>
          <p:nvPr/>
        </p:nvGrpSpPr>
        <p:grpSpPr>
          <a:xfrm>
            <a:off x="0" y="3172935"/>
            <a:ext cx="3834739" cy="1966742"/>
            <a:chOff x="0" y="3172935"/>
            <a:chExt cx="3834739" cy="1966742"/>
          </a:xfrm>
        </p:grpSpPr>
        <p:pic>
          <p:nvPicPr>
            <p:cNvPr id="93" name="Image 5">
              <a:extLst>
                <a:ext uri="{FF2B5EF4-FFF2-40B4-BE49-F238E27FC236}">
                  <a16:creationId xmlns:a16="http://schemas.microsoft.com/office/drawing/2014/main" id="{B63A222C-0914-4674-B7FD-AF432BBA1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3818" y="3726329"/>
              <a:ext cx="1276681" cy="1326400"/>
            </a:xfrm>
            <a:prstGeom prst="rect">
              <a:avLst/>
            </a:prstGeom>
          </p:spPr>
        </p:pic>
        <p:grpSp>
          <p:nvGrpSpPr>
            <p:cNvPr id="94" name="Groupe 24">
              <a:extLst>
                <a:ext uri="{FF2B5EF4-FFF2-40B4-BE49-F238E27FC236}">
                  <a16:creationId xmlns:a16="http://schemas.microsoft.com/office/drawing/2014/main" id="{8E106476-BA54-4F5B-B104-B3BBD8861D7A}"/>
                </a:ext>
              </a:extLst>
            </p:cNvPr>
            <p:cNvGrpSpPr/>
            <p:nvPr/>
          </p:nvGrpSpPr>
          <p:grpSpPr>
            <a:xfrm>
              <a:off x="968788" y="3994590"/>
              <a:ext cx="1577076" cy="1145087"/>
              <a:chOff x="2161976" y="3762398"/>
              <a:chExt cx="5467892" cy="3581400"/>
            </a:xfrm>
          </p:grpSpPr>
          <p:pic>
            <p:nvPicPr>
              <p:cNvPr id="100" name="Image 25">
                <a:extLst>
                  <a:ext uri="{FF2B5EF4-FFF2-40B4-BE49-F238E27FC236}">
                    <a16:creationId xmlns:a16="http://schemas.microsoft.com/office/drawing/2014/main" id="{B7D3F767-519C-4871-BDE2-D46397DEA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67368" y="3762398"/>
                <a:ext cx="4762500" cy="3581400"/>
              </a:xfrm>
              <a:prstGeom prst="rect">
                <a:avLst/>
              </a:prstGeom>
            </p:spPr>
          </p:pic>
          <p:pic>
            <p:nvPicPr>
              <p:cNvPr id="101" name="Image 26">
                <a:extLst>
                  <a:ext uri="{FF2B5EF4-FFF2-40B4-BE49-F238E27FC236}">
                    <a16:creationId xmlns:a16="http://schemas.microsoft.com/office/drawing/2014/main" id="{918B84B5-F76F-4701-A91E-E2525108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015079">
                <a:off x="2161976" y="4629895"/>
                <a:ext cx="3180906" cy="1212368"/>
              </a:xfrm>
              <a:prstGeom prst="rect">
                <a:avLst/>
              </a:prstGeom>
            </p:spPr>
          </p:pic>
        </p:grpSp>
        <p:grpSp>
          <p:nvGrpSpPr>
            <p:cNvPr id="95" name="Groupe 27">
              <a:extLst>
                <a:ext uri="{FF2B5EF4-FFF2-40B4-BE49-F238E27FC236}">
                  <a16:creationId xmlns:a16="http://schemas.microsoft.com/office/drawing/2014/main" id="{CA61922B-FB88-4D6F-A356-81133ABC3E00}"/>
                </a:ext>
              </a:extLst>
            </p:cNvPr>
            <p:cNvGrpSpPr/>
            <p:nvPr/>
          </p:nvGrpSpPr>
          <p:grpSpPr>
            <a:xfrm>
              <a:off x="0" y="3183643"/>
              <a:ext cx="2402758" cy="1467185"/>
              <a:chOff x="-1193890" y="2924944"/>
              <a:chExt cx="5018376" cy="3136485"/>
            </a:xfrm>
          </p:grpSpPr>
          <p:pic>
            <p:nvPicPr>
              <p:cNvPr id="98" name="Image 28">
                <a:extLst>
                  <a:ext uri="{FF2B5EF4-FFF2-40B4-BE49-F238E27FC236}">
                    <a16:creationId xmlns:a16="http://schemas.microsoft.com/office/drawing/2014/main" id="{397D8B5E-E547-4ABC-A1CF-25CCC41FF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93890" y="2924944"/>
                <a:ext cx="5018376" cy="3136485"/>
              </a:xfrm>
              <a:prstGeom prst="rect">
                <a:avLst/>
              </a:prstGeom>
            </p:spPr>
          </p:pic>
          <p:pic>
            <p:nvPicPr>
              <p:cNvPr id="99" name="Image 29">
                <a:extLst>
                  <a:ext uri="{FF2B5EF4-FFF2-40B4-BE49-F238E27FC236}">
                    <a16:creationId xmlns:a16="http://schemas.microsoft.com/office/drawing/2014/main" id="{CE5ED117-32DC-41B2-B5B1-11BE5B4B3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782" t="38188" r="47782" b="39763"/>
              <a:stretch/>
            </p:blipFill>
            <p:spPr>
              <a:xfrm rot="292135">
                <a:off x="1285887" y="4124183"/>
                <a:ext cx="297089" cy="831850"/>
              </a:xfrm>
              <a:prstGeom prst="rect">
                <a:avLst/>
              </a:prstGeom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A32A10-2421-454C-840B-0C190DAA4799}"/>
                </a:ext>
              </a:extLst>
            </p:cNvPr>
            <p:cNvSpPr txBox="1"/>
            <p:nvPr/>
          </p:nvSpPr>
          <p:spPr>
            <a:xfrm>
              <a:off x="1680535" y="3172935"/>
              <a:ext cx="215420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Project starts under co-supervision by company and Professor</a:t>
              </a:r>
            </a:p>
          </p:txBody>
        </p:sp>
        <p:pic>
          <p:nvPicPr>
            <p:cNvPr id="97" name="Image 43">
              <a:extLst>
                <a:ext uri="{FF2B5EF4-FFF2-40B4-BE49-F238E27FC236}">
                  <a16:creationId xmlns:a16="http://schemas.microsoft.com/office/drawing/2014/main" id="{ECACBB89-F5E4-4193-A2BD-F5B7EF78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4605" y="3846016"/>
              <a:ext cx="534491" cy="534491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280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E9184-5200-47F8-B640-01EED299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B7FA-D65F-42D8-8F3E-DAA9564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10046A-A232-42EB-9182-B53D1DFE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17691" cy="515679"/>
          </a:xfrm>
        </p:spPr>
        <p:txBody>
          <a:bodyPr/>
          <a:lstStyle/>
          <a:p>
            <a:r>
              <a:rPr lang="en-GB" dirty="0" err="1"/>
              <a:t>PDMe</a:t>
            </a:r>
            <a:r>
              <a:rPr lang="en-GB" dirty="0"/>
              <a:t> – alternative scenarios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CBEB49D-973D-4C66-8519-BBAAA9733813}"/>
              </a:ext>
            </a:extLst>
          </p:cNvPr>
          <p:cNvSpPr>
            <a:spLocks/>
          </p:cNvSpPr>
          <p:nvPr/>
        </p:nvSpPr>
        <p:spPr bwMode="auto">
          <a:xfrm>
            <a:off x="617824" y="828563"/>
            <a:ext cx="6265812" cy="8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01613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028825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Clr>
                <a:srgbClr val="FF0000"/>
              </a:buClr>
              <a:buNone/>
              <a:defRPr/>
            </a:pPr>
            <a:r>
              <a:rPr lang="en-US" altLang="fr-FR" sz="1600" dirty="0">
                <a:latin typeface="+mn-lt"/>
              </a:rPr>
              <a:t>Give priority to proposals posted on the ISA portal with confirmed academic supervisor (“PDM </a:t>
            </a:r>
            <a:r>
              <a:rPr lang="en-US" altLang="fr-FR" sz="1600" dirty="0" err="1">
                <a:latin typeface="+mn-lt"/>
              </a:rPr>
              <a:t>coordonné</a:t>
            </a:r>
            <a:r>
              <a:rPr lang="en-US" altLang="fr-FR" sz="1600" dirty="0">
                <a:latin typeface="+mn-lt"/>
              </a:rPr>
              <a:t>”)</a:t>
            </a:r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r>
              <a:rPr lang="en-US" altLang="fr-FR" sz="1600" dirty="0">
                <a:latin typeface="+mn-lt"/>
              </a:rPr>
              <a:t>If you can’t find a suitable topic this way: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6DC43-D038-4CF8-9982-C33D2C366B64}"/>
              </a:ext>
            </a:extLst>
          </p:cNvPr>
          <p:cNvSpPr txBox="1"/>
          <p:nvPr/>
        </p:nvSpPr>
        <p:spPr>
          <a:xfrm>
            <a:off x="812284" y="2013655"/>
            <a:ext cx="819326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defTabSz="180975" eaLnBrk="1" hangingPunct="1"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fr-FR" sz="1600" dirty="0">
                <a:latin typeface="+mn-lt"/>
              </a:rPr>
              <a:t>Contact potential academic supervisors to inform them on your intention</a:t>
            </a:r>
          </a:p>
          <a:p>
            <a:pPr defTabSz="180975" eaLnBrk="1" hangingPunct="1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fr-FR" sz="1400" dirty="0"/>
              <a:t>		Does the lab has existing industrial projects?</a:t>
            </a:r>
          </a:p>
          <a:p>
            <a:pPr marL="266700" indent="-266700" defTabSz="180975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altLang="fr-FR" sz="1600" dirty="0"/>
              <a:t>If not, apply to companies and make clear on your objective to do a master project </a:t>
            </a:r>
          </a:p>
          <a:p>
            <a:pPr indent="361950" defTabSz="180975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1400" dirty="0"/>
              <a:t>Find a professor willing to supervise your </a:t>
            </a:r>
            <a:r>
              <a:rPr lang="en-US" sz="1400" dirty="0" err="1"/>
              <a:t>PDMe</a:t>
            </a:r>
            <a:r>
              <a:rPr lang="en-US" sz="1400" dirty="0"/>
              <a:t> before accepting an offer from a company</a:t>
            </a:r>
          </a:p>
          <a:p>
            <a:pPr marL="361950" defTabSz="180975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fr-FR" sz="1400" dirty="0"/>
              <a:t>Academic content and administrative formalities to be clarified between the academic supervisor and the company </a:t>
            </a:r>
            <a:r>
              <a:rPr lang="en-US" altLang="fr-FR" sz="1400" b="1" dirty="0"/>
              <a:t>in advance </a:t>
            </a:r>
          </a:p>
          <a:p>
            <a:pPr indent="361950" defTabSz="180975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fr-FR" sz="1400" dirty="0"/>
              <a:t>IP and confidentiality -&gt; Optional: signature of the </a:t>
            </a:r>
            <a:r>
              <a:rPr lang="en-US" altLang="fr-FR" sz="1400" u="sng" dirty="0"/>
              <a:t>EPFL Master Project agreement</a:t>
            </a:r>
          </a:p>
          <a:p>
            <a:pPr marL="266700" lvl="1" indent="-266700" defTabSz="18097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 startAt="3"/>
              <a:defRPr/>
            </a:pPr>
            <a:r>
              <a:rPr lang="en-US" altLang="fr-FR" sz="1600" dirty="0"/>
              <a:t>During the </a:t>
            </a:r>
            <a:r>
              <a:rPr lang="en-US" altLang="fr-FR" sz="1600" dirty="0" err="1"/>
              <a:t>PDMe</a:t>
            </a:r>
            <a:endParaRPr lang="en-US" altLang="fr-FR" sz="1600" dirty="0"/>
          </a:p>
          <a:p>
            <a:pPr marL="361950" lvl="1" defTabSz="180975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fr-FR" sz="1400" dirty="0"/>
              <a:t>Ensure a coordinated supervision and regular meetings together with the company and the academic supervisor</a:t>
            </a:r>
            <a:endParaRPr lang="en-US" altLang="fr-FR" sz="1200" dirty="0"/>
          </a:p>
          <a:p>
            <a:pPr marL="180975" lvl="1" indent="-180975" defTabSz="180975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fr-FR" sz="1200" dirty="0"/>
          </a:p>
          <a:p>
            <a:pPr indent="180975" defTabSz="180975" eaLnBrk="1" hangingPunct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fr-FR" sz="14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953CFA-C98A-4405-A998-2230CA9506CD}"/>
              </a:ext>
            </a:extLst>
          </p:cNvPr>
          <p:cNvGrpSpPr/>
          <p:nvPr/>
        </p:nvGrpSpPr>
        <p:grpSpPr>
          <a:xfrm>
            <a:off x="7049134" y="120664"/>
            <a:ext cx="1946863" cy="1985518"/>
            <a:chOff x="3245466" y="672045"/>
            <a:chExt cx="2911746" cy="2572778"/>
          </a:xfrm>
        </p:grpSpPr>
        <p:sp>
          <p:nvSpPr>
            <p:cNvPr id="13" name="ZoneTexte 13">
              <a:extLst>
                <a:ext uri="{FF2B5EF4-FFF2-40B4-BE49-F238E27FC236}">
                  <a16:creationId xmlns:a16="http://schemas.microsoft.com/office/drawing/2014/main" id="{89320EF3-B596-4E93-8E91-B2AF38301163}"/>
                </a:ext>
              </a:extLst>
            </p:cNvPr>
            <p:cNvSpPr txBox="1"/>
            <p:nvPr/>
          </p:nvSpPr>
          <p:spPr>
            <a:xfrm rot="301883">
              <a:off x="3869969" y="1291234"/>
              <a:ext cx="2287243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IP </a:t>
              </a: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owner</a:t>
              </a: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(s)</a:t>
              </a:r>
            </a:p>
          </p:txBody>
        </p:sp>
        <p:sp>
          <p:nvSpPr>
            <p:cNvPr id="14" name="ZoneTexte 14">
              <a:extLst>
                <a:ext uri="{FF2B5EF4-FFF2-40B4-BE49-F238E27FC236}">
                  <a16:creationId xmlns:a16="http://schemas.microsoft.com/office/drawing/2014/main" id="{8F32EAB4-7018-4062-ACF9-0B6653A4FB3B}"/>
                </a:ext>
              </a:extLst>
            </p:cNvPr>
            <p:cNvSpPr txBox="1"/>
            <p:nvPr/>
          </p:nvSpPr>
          <p:spPr>
            <a:xfrm rot="21315632">
              <a:off x="3283773" y="672045"/>
              <a:ext cx="2478422" cy="646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Compatibility </a:t>
              </a: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with</a:t>
              </a: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academic</a:t>
              </a: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calendar</a:t>
              </a:r>
              <a:endParaRPr lang="fr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B8062C81-A09D-4BEB-830D-2C136A15E12E}"/>
                </a:ext>
              </a:extLst>
            </p:cNvPr>
            <p:cNvSpPr txBox="1"/>
            <p:nvPr/>
          </p:nvSpPr>
          <p:spPr>
            <a:xfrm rot="21346669">
              <a:off x="3307011" y="2170426"/>
              <a:ext cx="2478421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Confidentiality</a:t>
              </a:r>
              <a:endParaRPr lang="fr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id="{3F2B1108-E42D-4428-A415-79935F663B1C}"/>
                </a:ext>
              </a:extLst>
            </p:cNvPr>
            <p:cNvSpPr txBox="1"/>
            <p:nvPr/>
          </p:nvSpPr>
          <p:spPr>
            <a:xfrm rot="370695">
              <a:off x="3245466" y="2598492"/>
              <a:ext cx="2897169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Eligibility</a:t>
              </a:r>
              <a:r>
                <a:rPr lang="fr-C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candidate for master </a:t>
              </a:r>
              <a:r>
                <a:rPr lang="fr-CH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thesis</a:t>
              </a:r>
              <a:endParaRPr lang="fr-C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http://88.191.123.157/jcp/images/warning-sign11.png">
            <a:extLst>
              <a:ext uri="{FF2B5EF4-FFF2-40B4-BE49-F238E27FC236}">
                <a16:creationId xmlns:a16="http://schemas.microsoft.com/office/drawing/2014/main" id="{BEDE62EE-037F-4F32-9943-0DE23C24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84" y="3207408"/>
            <a:ext cx="365354" cy="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D68-16FE-483D-97B0-58EE4EDB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90013" cy="1072753"/>
          </a:xfrm>
        </p:spPr>
        <p:txBody>
          <a:bodyPr/>
          <a:lstStyle/>
          <a:p>
            <a:r>
              <a:rPr lang="fr-CH" dirty="0" err="1"/>
              <a:t>PDMe</a:t>
            </a:r>
            <a:r>
              <a:rPr lang="fr-CH" dirty="0"/>
              <a:t> - Important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DA852-A7ED-4C52-8664-D58618F5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829A-8BA4-4464-91A1-9F246FEB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AE084-4101-4770-99AD-629B53207794}"/>
              </a:ext>
            </a:extLst>
          </p:cNvPr>
          <p:cNvSpPr txBox="1"/>
          <p:nvPr/>
        </p:nvSpPr>
        <p:spPr>
          <a:xfrm>
            <a:off x="312465" y="796804"/>
            <a:ext cx="8575154" cy="34778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630238" lvl="1" indent="-268288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600" dirty="0"/>
              <a:t>Deadline to complete the </a:t>
            </a:r>
            <a:r>
              <a:rPr lang="en-GB" sz="1600" dirty="0" err="1"/>
              <a:t>PDMe</a:t>
            </a:r>
            <a:r>
              <a:rPr lang="en-GB" sz="1600" dirty="0"/>
              <a:t> (after the Master cycle completion)</a:t>
            </a:r>
          </a:p>
          <a:p>
            <a:pPr marL="990600" lvl="2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2 semesters if the internship has already been achieved (during the Master cycle)</a:t>
            </a:r>
          </a:p>
          <a:p>
            <a:pPr marL="990600" lvl="2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3 semesters if the </a:t>
            </a:r>
            <a:r>
              <a:rPr lang="en-GB" sz="1400" dirty="0" err="1"/>
              <a:t>PDMe</a:t>
            </a:r>
            <a:r>
              <a:rPr lang="en-GB" sz="1400" dirty="0"/>
              <a:t> aims to validate the mandatory internship</a:t>
            </a:r>
          </a:p>
          <a:p>
            <a:pPr marL="630238" lvl="1" indent="-2682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fr-FR" sz="1600" b="1" dirty="0"/>
              <a:t>Remuneration</a:t>
            </a:r>
            <a:r>
              <a:rPr lang="en-GB" altLang="fr-FR" sz="1600" dirty="0"/>
              <a:t> can be handled more freely (no monthly salary recommended, compensations, bonus at the end, …)</a:t>
            </a:r>
          </a:p>
          <a:p>
            <a:pPr marL="630238" lvl="1" indent="-2682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fr-FR" sz="1600" b="1" dirty="0"/>
              <a:t>Work authorization </a:t>
            </a:r>
            <a:r>
              <a:rPr lang="en-GB" altLang="fr-FR" sz="1600" dirty="0"/>
              <a:t>for Non-EU/EFTA students is not required provided there is no monthly remuneration</a:t>
            </a:r>
          </a:p>
          <a:p>
            <a:pPr marL="630238" lvl="1" indent="-2682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fr-FR" sz="1600" dirty="0"/>
              <a:t>Setting up a master project in industry takes </a:t>
            </a:r>
            <a:r>
              <a:rPr lang="en-GB" altLang="fr-FR" sz="1600" b="1" dirty="0"/>
              <a:t>several weeks/months </a:t>
            </a:r>
            <a:r>
              <a:rPr lang="en-GB" altLang="fr-FR" sz="1600" dirty="0"/>
              <a:t>– </a:t>
            </a:r>
            <a:r>
              <a:rPr lang="en-GB" altLang="fr-FR" sz="1600" b="1" dirty="0">
                <a:solidFill>
                  <a:srgbClr val="FF0000"/>
                </a:solidFill>
              </a:rPr>
              <a:t>Anticipate!</a:t>
            </a:r>
            <a:endParaRPr lang="en-GB" altLang="fr-FR" sz="1600" dirty="0">
              <a:solidFill>
                <a:srgbClr val="FF0000"/>
              </a:solidFill>
            </a:endParaRPr>
          </a:p>
          <a:p>
            <a:pPr marL="630238" lvl="1" indent="-2682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fr-FR" sz="1600" dirty="0">
                <a:ea typeface="MS PGothic" panose="020B0600070205080204" pitchFamily="34" charset="-128"/>
              </a:rPr>
              <a:t>Students who fail their </a:t>
            </a:r>
            <a:r>
              <a:rPr lang="en-GB" altLang="fr-FR" sz="1600" dirty="0" err="1">
                <a:ea typeface="MS PGothic" panose="020B0600070205080204" pitchFamily="34" charset="-128"/>
              </a:rPr>
              <a:t>PDMe</a:t>
            </a:r>
            <a:r>
              <a:rPr lang="en-GB" altLang="fr-FR" sz="1600" dirty="0">
                <a:ea typeface="MS PGothic" panose="020B0600070205080204" pitchFamily="34" charset="-128"/>
              </a:rPr>
              <a:t> are asked to perform the 2</a:t>
            </a:r>
            <a:r>
              <a:rPr lang="en-GB" altLang="fr-FR" sz="1600" baseline="30000" dirty="0">
                <a:ea typeface="MS PGothic" panose="020B0600070205080204" pitchFamily="34" charset="-128"/>
              </a:rPr>
              <a:t>nd</a:t>
            </a:r>
            <a:r>
              <a:rPr lang="en-GB" altLang="fr-FR" sz="1600" dirty="0">
                <a:ea typeface="MS PGothic" panose="020B0600070205080204" pitchFamily="34" charset="-128"/>
              </a:rPr>
              <a:t> attempt in an EPFL lab</a:t>
            </a:r>
          </a:p>
          <a:p>
            <a:pPr marL="469900" lvl="1" indent="-469900">
              <a:buClr>
                <a:srgbClr val="FF0000"/>
              </a:buClr>
              <a:buFont typeface="Wingdings" pitchFamily="2" charset="2"/>
              <a:buChar char="§"/>
            </a:pPr>
            <a:endParaRPr lang="en-GB" altLang="fr-FR" sz="1500" dirty="0"/>
          </a:p>
          <a:p>
            <a:pPr marL="469900" lvl="1" indent="-469900">
              <a:buClr>
                <a:srgbClr val="FF0000"/>
              </a:buClr>
              <a:buFont typeface="Wingdings" pitchFamily="2" charset="2"/>
              <a:buChar char="§"/>
            </a:pPr>
            <a:endParaRPr lang="en-GB" altLang="fr-FR" sz="1500" dirty="0"/>
          </a:p>
        </p:txBody>
      </p:sp>
    </p:spTree>
    <p:extLst>
      <p:ext uri="{BB962C8B-B14F-4D97-AF65-F5344CB8AC3E}">
        <p14:creationId xmlns:p14="http://schemas.microsoft.com/office/powerpoint/2010/main" val="25276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AE4E-7E55-4D41-984D-7B6899C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4" y="110176"/>
            <a:ext cx="6591480" cy="536377"/>
          </a:xfrm>
        </p:spPr>
        <p:txBody>
          <a:bodyPr/>
          <a:lstStyle/>
          <a:p>
            <a:r>
              <a:rPr lang="en-GB"/>
              <a:t>Master project agreement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BC9EC-1837-4912-809C-BAB17850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51E7E-7AD6-432F-82C3-1FC15F2A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8C3F396-895F-470C-A508-3BD2D7EF7D9A}"/>
              </a:ext>
            </a:extLst>
          </p:cNvPr>
          <p:cNvSpPr>
            <a:spLocks/>
          </p:cNvSpPr>
          <p:nvPr/>
        </p:nvSpPr>
        <p:spPr bwMode="auto">
          <a:xfrm>
            <a:off x="179277" y="657002"/>
            <a:ext cx="8702329" cy="148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01613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028825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altLang="fr-FR" sz="1600" dirty="0">
                <a:latin typeface="+mn-lt"/>
              </a:rPr>
              <a:t>The master thesis agreement specifies the commitments and responsibilities of the supervising professor, the host company and the student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  <a:defRPr/>
            </a:pPr>
            <a:r>
              <a:rPr lang="en-GB" altLang="fr-FR" sz="1600" dirty="0">
                <a:latin typeface="+mn-lt"/>
              </a:rPr>
              <a:t>      This agreement </a:t>
            </a:r>
            <a:r>
              <a:rPr lang="en-GB" altLang="fr-FR" sz="1600" b="1" dirty="0">
                <a:latin typeface="+mn-lt"/>
              </a:rPr>
              <a:t>can be signed upon request of the professor or the company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altLang="fr-FR" sz="1600" dirty="0">
                <a:latin typeface="+mn-lt"/>
              </a:rPr>
              <a:t>It defines IP and confidentiality aspects for any master project in industry without existing collaborations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BD937-BE46-466C-973C-830BB3FBF1F5}"/>
              </a:ext>
            </a:extLst>
          </p:cNvPr>
          <p:cNvSpPr txBox="1"/>
          <p:nvPr/>
        </p:nvSpPr>
        <p:spPr>
          <a:xfrm>
            <a:off x="670575" y="2219623"/>
            <a:ext cx="49067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altLang="fr-FR" sz="1600" dirty="0"/>
              <a:t>It allows the academic supervisor to have access to the results of your work without having to sign a NDA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altLang="fr-FR" sz="1600" b="1" dirty="0"/>
              <a:t>As it is not mandatory, </a:t>
            </a:r>
            <a:r>
              <a:rPr lang="en-GB" altLang="fr-FR" sz="1600" dirty="0"/>
              <a:t>amendments and changes requested by companies won’t be accepted by EPFL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altLang="fr-FR" sz="1600" dirty="0"/>
              <a:t>This document is only accessible to Professors/MERs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altLang="fr-FR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F862D-3B7E-4D1F-BAF4-F754BF832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581" y="2062080"/>
            <a:ext cx="3207585" cy="2933686"/>
          </a:xfrm>
          <a:prstGeom prst="rect">
            <a:avLst/>
          </a:prstGeom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88.191.123.157/jcp/images/warning-sign11.png">
            <a:extLst>
              <a:ext uri="{FF2B5EF4-FFF2-40B4-BE49-F238E27FC236}">
                <a16:creationId xmlns:a16="http://schemas.microsoft.com/office/drawing/2014/main" id="{3FE3C16E-DE8D-4E31-87E9-0B6C854A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4" y="3436682"/>
            <a:ext cx="326107" cy="2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88.191.123.157/jcp/images/warning-sign11.png">
            <a:extLst>
              <a:ext uri="{FF2B5EF4-FFF2-40B4-BE49-F238E27FC236}">
                <a16:creationId xmlns:a16="http://schemas.microsoft.com/office/drawing/2014/main" id="{36A922E1-80EF-4834-AC9A-536FB6F5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4" y="4270109"/>
            <a:ext cx="326107" cy="2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388" y="819086"/>
            <a:ext cx="6862843" cy="400352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1700" b="1" dirty="0"/>
              <a:t>Students</a:t>
            </a:r>
            <a:r>
              <a:rPr lang="en-GB" sz="1700" dirty="0"/>
              <a:t>: 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A great incentive to ask oneself the right questions!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Familiarize with working life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Immerse into industry practice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Develop transversal skills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Future hiring opportunity</a:t>
            </a:r>
          </a:p>
          <a:p>
            <a:pPr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1700" b="1" dirty="0"/>
              <a:t>Companies</a:t>
            </a:r>
            <a:r>
              <a:rPr lang="en-GB" sz="1700" dirty="0"/>
              <a:t>: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Benefit from highly qualified students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A new insight on current issues, innovate!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Evaluate future employees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1700" b="1" dirty="0"/>
              <a:t>EPFL</a:t>
            </a:r>
            <a:r>
              <a:rPr lang="en-GB" sz="1700" dirty="0"/>
              <a:t>: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A direct link to industry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A platform to start collaboration on the research level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Feedback from industry to improve the education of our students</a:t>
            </a:r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26363" cy="559081"/>
          </a:xfrm>
        </p:spPr>
        <p:txBody>
          <a:bodyPr/>
          <a:lstStyle/>
          <a:p>
            <a:r>
              <a:rPr lang="en-GB"/>
              <a:t>The internship: an excellent opportunity!!!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D9D96-0770-49D2-8D2E-E2B439A0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55" y="1031064"/>
            <a:ext cx="490875" cy="49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F9DA6-EBD8-43E2-A940-1E2EC8140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28" y="2571750"/>
            <a:ext cx="498202" cy="498202"/>
          </a:xfrm>
          <a:prstGeom prst="rect">
            <a:avLst/>
          </a:prstGeom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EEF32712-760C-4059-A94D-AEB4D4FBAC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70" y="3811254"/>
            <a:ext cx="911525" cy="301182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FD64-BC3E-4453-81FD-C4284D4A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Wrap up message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17638-778F-4B27-B025-BB98037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EEA9A-DB8E-4A88-9C72-C6EAB2DB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C12AD85-20BA-4A4F-BAE4-20C96FCC0948}"/>
              </a:ext>
            </a:extLst>
          </p:cNvPr>
          <p:cNvSpPr txBox="1">
            <a:spLocks/>
          </p:cNvSpPr>
          <p:nvPr/>
        </p:nvSpPr>
        <p:spPr>
          <a:xfrm>
            <a:off x="644182" y="965435"/>
            <a:ext cx="8499818" cy="40032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Read the available documentation (EPFL websites)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Draft your application documents very early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Check the ISA list and apply as soon as possible to avoid the internship to be taken by someone else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7200" dirty="0">
                <a:latin typeface="+mn-lt"/>
              </a:rPr>
              <a:t>Attend offered courses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GB" sz="7200" dirty="0">
                <a:latin typeface="+mn-lt"/>
              </a:rPr>
              <a:t>Anticipate!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fr-FR" sz="6400" dirty="0">
                <a:latin typeface="+mn-lt"/>
              </a:rPr>
              <a:t>A change of residence or relocation might be necessary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fr-FR" sz="6400" dirty="0">
                <a:latin typeface="+mn-lt"/>
              </a:rPr>
              <a:t>Time consuming formalities might be required (visa, work authorization, residence permit, passport, signatures of internship agreement …)</a:t>
            </a:r>
            <a:endParaRPr lang="en-GB" sz="6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GB" sz="7200" dirty="0">
                <a:solidFill>
                  <a:srgbClr val="005392"/>
                </a:solidFill>
                <a:latin typeface="+mn-lt"/>
              </a:rPr>
              <a:t>In case of questions, do not hesitate to contact the STI internship coordination</a:t>
            </a:r>
          </a:p>
          <a:p>
            <a:endParaRPr lang="en-GB" dirty="0">
              <a:latin typeface="+mn-lt"/>
            </a:endParaRPr>
          </a:p>
        </p:txBody>
      </p:sp>
      <p:pic>
        <p:nvPicPr>
          <p:cNvPr id="3076" name="Picture 4" descr="Men's Hair Styling Products Tips | Shaving Advice &amp; Beard Care Help">
            <a:extLst>
              <a:ext uri="{FF2B5EF4-FFF2-40B4-BE49-F238E27FC236}">
                <a16:creationId xmlns:a16="http://schemas.microsoft.com/office/drawing/2014/main" id="{C4600952-D501-4140-BD87-C47ACD79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78" y="65515"/>
            <a:ext cx="1605047" cy="12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60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5BFFCB-3ACB-EE46-920F-166A26D9D1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F7E616-128C-7A4F-B918-D0048750CC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CADA511-1551-47F9-9DC3-0DA5B26482FF}"/>
              </a:ext>
            </a:extLst>
          </p:cNvPr>
          <p:cNvSpPr>
            <a:spLocks/>
          </p:cNvSpPr>
          <p:nvPr/>
        </p:nvSpPr>
        <p:spPr bwMode="auto">
          <a:xfrm>
            <a:off x="908906" y="3910793"/>
            <a:ext cx="7527093" cy="105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01613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028825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GB" altLang="fr-FR" sz="1800" b="1" i="1" dirty="0">
                <a:latin typeface="+mn-lt"/>
              </a:rPr>
              <a:t>Thank you for your attention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GB" altLang="fr-FR" sz="1800" b="1" i="1" dirty="0">
                <a:latin typeface="+mn-lt"/>
              </a:rPr>
              <a:t>We wish you a lot of success with your internship campaign!</a:t>
            </a:r>
            <a:endParaRPr lang="en-GB" altLang="fr-FR" sz="1800" b="1" i="1" dirty="0">
              <a:solidFill>
                <a:schemeClr val="accent2"/>
              </a:solidFill>
              <a:latin typeface="+mn-lt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GB" altLang="fr-FR" sz="15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957863-19AE-4848-8F4C-FFDD3C08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805" y="845389"/>
            <a:ext cx="2832218" cy="28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D0407-FE92-4C2B-9996-BE0F83298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28" y="648628"/>
            <a:ext cx="8149405" cy="15824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The internship in industry is a </a:t>
            </a:r>
            <a:r>
              <a:rPr lang="en-GB" b="1" dirty="0">
                <a:latin typeface="+mn-lt"/>
              </a:rPr>
              <a:t>MANDATORY</a:t>
            </a:r>
            <a:r>
              <a:rPr lang="en-GB" dirty="0">
                <a:latin typeface="+mn-lt"/>
              </a:rPr>
              <a:t> step of the Master degree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en-GB" b="1" dirty="0">
                <a:latin typeface="+mn-lt"/>
              </a:rPr>
              <a:t>STAP </a:t>
            </a:r>
            <a:r>
              <a:rPr lang="en-GB" dirty="0">
                <a:latin typeface="+mn-lt"/>
              </a:rPr>
              <a:t>(“</a:t>
            </a:r>
            <a:r>
              <a:rPr lang="fr-CH" sz="1800" dirty="0" err="1">
                <a:effectLst/>
                <a:latin typeface="+mn-lt"/>
              </a:rPr>
              <a:t>STAge</a:t>
            </a:r>
            <a:r>
              <a:rPr lang="fr-CH" sz="1800" dirty="0">
                <a:effectLst/>
                <a:latin typeface="+mn-lt"/>
              </a:rPr>
              <a:t> crédité avec le Projet de master»)</a:t>
            </a:r>
            <a:r>
              <a:rPr lang="en-GB" dirty="0">
                <a:latin typeface="+mn-lt"/>
              </a:rPr>
              <a:t>: Detached internship but credited with the master project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The internship is part of the </a:t>
            </a:r>
            <a:r>
              <a:rPr lang="en-GB" b="1" dirty="0">
                <a:latin typeface="+mn-lt"/>
              </a:rPr>
              <a:t>Master cycle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/>
          </a:p>
          <a:p>
            <a:pPr>
              <a:buSzPct val="100000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FCAA0-6351-438C-9F72-76470D86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Internship obligation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E894-E256-445E-9745-3DC074DD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C7D3-C09A-4E04-A6E9-F9F849FA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E86D065-D0D2-4E8D-92D0-EB30E37A4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51404"/>
              </p:ext>
            </p:extLst>
          </p:nvPr>
        </p:nvGraphicFramePr>
        <p:xfrm>
          <a:off x="692872" y="2181888"/>
          <a:ext cx="7712914" cy="158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472">
                  <a:extLst>
                    <a:ext uri="{9D8B030D-6E8A-4147-A177-3AD203B41FA5}">
                      <a16:colId xmlns:a16="http://schemas.microsoft.com/office/drawing/2014/main" val="2181879274"/>
                    </a:ext>
                  </a:extLst>
                </a:gridCol>
                <a:gridCol w="3281976">
                  <a:extLst>
                    <a:ext uri="{9D8B030D-6E8A-4147-A177-3AD203B41FA5}">
                      <a16:colId xmlns:a16="http://schemas.microsoft.com/office/drawing/2014/main" val="728658412"/>
                    </a:ext>
                  </a:extLst>
                </a:gridCol>
                <a:gridCol w="2277466">
                  <a:extLst>
                    <a:ext uri="{9D8B030D-6E8A-4147-A177-3AD203B41FA5}">
                      <a16:colId xmlns:a16="http://schemas.microsoft.com/office/drawing/2014/main" val="830244010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r>
                        <a:rPr lang="en-GB" noProof="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Periods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Semester taken into account in the duration of the studies*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88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Min. 8 weeks</a:t>
                      </a:r>
                    </a:p>
                    <a:p>
                      <a:r>
                        <a:rPr lang="en-GB" noProof="0"/>
                        <a:t>Max.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After Bachelor, after MA2 or MA3</a:t>
                      </a:r>
                    </a:p>
                    <a:p>
                      <a:r>
                        <a:rPr lang="en-GB" noProof="0" dirty="0"/>
                        <a:t>Before Master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26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noProof="0" dirty="0"/>
                        <a:t>*</a:t>
                      </a:r>
                      <a:r>
                        <a:rPr lang="en-GB" sz="1200" noProof="0" dirty="0"/>
                        <a:t>Maximum duration of the master cycle: 6 semesters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04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442A59-B796-474D-AF25-1AA333582BF0}"/>
              </a:ext>
            </a:extLst>
          </p:cNvPr>
          <p:cNvSpPr txBox="1"/>
          <p:nvPr/>
        </p:nvSpPr>
        <p:spPr>
          <a:xfrm>
            <a:off x="7121761" y="4598141"/>
            <a:ext cx="540379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sz="1200" dirty="0">
                <a:hlinkClick r:id="rId3"/>
              </a:rPr>
              <a:t>SMX </a:t>
            </a:r>
            <a:r>
              <a:rPr lang="fr-FR" sz="1200" dirty="0" err="1">
                <a:hlinkClick r:id="rId3"/>
              </a:rPr>
              <a:t>Internship</a:t>
            </a:r>
            <a:r>
              <a:rPr lang="fr-FR" sz="1200" dirty="0">
                <a:hlinkClick r:id="rId3"/>
              </a:rPr>
              <a:t> guidelines</a:t>
            </a:r>
            <a:endParaRPr lang="fr-FR" sz="1200" dirty="0"/>
          </a:p>
          <a:p>
            <a:r>
              <a:rPr lang="fr-FR" sz="1200" dirty="0">
                <a:hlinkClick r:id="rId4"/>
              </a:rPr>
              <a:t>EPFL </a:t>
            </a:r>
            <a:r>
              <a:rPr lang="fr-FR" sz="1200" dirty="0" err="1">
                <a:hlinkClick r:id="rId4"/>
              </a:rPr>
              <a:t>Internships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 err="1">
                <a:hlinkClick r:id="rId4"/>
              </a:rPr>
              <a:t>webpage</a:t>
            </a:r>
            <a:endParaRPr lang="fr-FR" sz="1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3577B7F-3217-4B7B-81E6-5553D50E8A79}"/>
              </a:ext>
            </a:extLst>
          </p:cNvPr>
          <p:cNvSpPr txBox="1">
            <a:spLocks/>
          </p:cNvSpPr>
          <p:nvPr/>
        </p:nvSpPr>
        <p:spPr>
          <a:xfrm>
            <a:off x="580627" y="3639878"/>
            <a:ext cx="8796286" cy="1264862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The internships are not supervised by the EPFL, but EPFL ensures that they go smoothly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Evaluation report by both the student and the company supervisor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/>
          </a:p>
          <a:p>
            <a:pPr>
              <a:buSzPct val="10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8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5702-32DA-4CFA-AF72-87C598287F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700" b="0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E007-04E9-4570-82BF-D5DE870F1E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19027F-18EE-468F-A077-3FF71291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00438" cy="1072753"/>
          </a:xfrm>
        </p:spPr>
        <p:txBody>
          <a:bodyPr>
            <a:normAutofit/>
          </a:bodyPr>
          <a:lstStyle/>
          <a:p>
            <a:r>
              <a:rPr lang="fr-CH" dirty="0" err="1"/>
              <a:t>When</a:t>
            </a:r>
            <a:r>
              <a:rPr lang="fr-CH" dirty="0"/>
              <a:t> to place </a:t>
            </a:r>
            <a:r>
              <a:rPr lang="fr-CH" dirty="0" err="1"/>
              <a:t>your</a:t>
            </a:r>
            <a:r>
              <a:rPr lang="fr-CH" dirty="0"/>
              <a:t> </a:t>
            </a:r>
            <a:r>
              <a:rPr lang="fr-CH" dirty="0" err="1"/>
              <a:t>internship</a:t>
            </a:r>
            <a:r>
              <a:rPr lang="fr-CH" dirty="0"/>
              <a:t> / Master </a:t>
            </a:r>
            <a:r>
              <a:rPr lang="fr-CH" dirty="0" err="1"/>
              <a:t>thesis</a:t>
            </a:r>
            <a:r>
              <a:rPr lang="fr-CH" dirty="0"/>
              <a:t>?</a:t>
            </a:r>
          </a:p>
        </p:txBody>
      </p:sp>
      <p:sp>
        <p:nvSpPr>
          <p:cNvPr id="117" name="Titre 1">
            <a:extLst>
              <a:ext uri="{FF2B5EF4-FFF2-40B4-BE49-F238E27FC236}">
                <a16:creationId xmlns:a16="http://schemas.microsoft.com/office/drawing/2014/main" id="{C9A58006-216A-450E-8ACD-1E91DE82777C}"/>
              </a:ext>
            </a:extLst>
          </p:cNvPr>
          <p:cNvSpPr txBox="1">
            <a:spLocks/>
          </p:cNvSpPr>
          <p:nvPr/>
        </p:nvSpPr>
        <p:spPr bwMode="auto">
          <a:xfrm rot="18845166">
            <a:off x="4391087" y="635721"/>
            <a:ext cx="730685" cy="3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Fall</a:t>
            </a:r>
            <a:endParaRPr kumimoji="0" lang="fr-CH" alt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8" name="Titre 1">
            <a:extLst>
              <a:ext uri="{FF2B5EF4-FFF2-40B4-BE49-F238E27FC236}">
                <a16:creationId xmlns:a16="http://schemas.microsoft.com/office/drawing/2014/main" id="{70F6038B-4DA8-40F7-86F5-E366955946D7}"/>
              </a:ext>
            </a:extLst>
          </p:cNvPr>
          <p:cNvSpPr txBox="1">
            <a:spLocks/>
          </p:cNvSpPr>
          <p:nvPr/>
        </p:nvSpPr>
        <p:spPr bwMode="auto">
          <a:xfrm rot="18845166">
            <a:off x="8016894" y="614687"/>
            <a:ext cx="730685" cy="3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Fall</a:t>
            </a:r>
            <a:endParaRPr kumimoji="0" lang="fr-CH" alt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29D5387-620B-40EC-BB0B-E77803A70745}"/>
              </a:ext>
            </a:extLst>
          </p:cNvPr>
          <p:cNvGrpSpPr/>
          <p:nvPr/>
        </p:nvGrpSpPr>
        <p:grpSpPr>
          <a:xfrm>
            <a:off x="854951" y="650043"/>
            <a:ext cx="7902037" cy="3879220"/>
            <a:chOff x="854951" y="492111"/>
            <a:chExt cx="7902037" cy="387922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506BA4-CC18-4714-B122-EC3A1F26335F}"/>
                </a:ext>
              </a:extLst>
            </p:cNvPr>
            <p:cNvGrpSpPr/>
            <p:nvPr/>
          </p:nvGrpSpPr>
          <p:grpSpPr>
            <a:xfrm>
              <a:off x="4153960" y="2047580"/>
              <a:ext cx="1166158" cy="547795"/>
              <a:chOff x="4500580" y="1270615"/>
              <a:chExt cx="647400" cy="547795"/>
            </a:xfrm>
          </p:grpSpPr>
          <p:sp>
            <p:nvSpPr>
              <p:cNvPr id="67" name="Rectangle à coins arrondis 21">
                <a:extLst>
                  <a:ext uri="{FF2B5EF4-FFF2-40B4-BE49-F238E27FC236}">
                    <a16:creationId xmlns:a16="http://schemas.microsoft.com/office/drawing/2014/main" id="{CC17AC29-78B8-4DC8-ABEC-312D944113BA}"/>
                  </a:ext>
                </a:extLst>
              </p:cNvPr>
              <p:cNvSpPr/>
              <p:nvPr/>
            </p:nvSpPr>
            <p:spPr bwMode="auto">
              <a:xfrm>
                <a:off x="4500580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68" name="Rectangle à coins arrondis 21">
                <a:extLst>
                  <a:ext uri="{FF2B5EF4-FFF2-40B4-BE49-F238E27FC236}">
                    <a16:creationId xmlns:a16="http://schemas.microsoft.com/office/drawing/2014/main" id="{6503DAF1-DDA0-4DD9-90E7-EF59844E279E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6606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cxnSp>
          <p:nvCxnSpPr>
            <p:cNvPr id="69" name="Connecteur droit 36">
              <a:extLst>
                <a:ext uri="{FF2B5EF4-FFF2-40B4-BE49-F238E27FC236}">
                  <a16:creationId xmlns:a16="http://schemas.microsoft.com/office/drawing/2014/main" id="{ADB07E7C-4D12-4736-8408-02079ACB2C2B}"/>
                </a:ext>
              </a:extLst>
            </p:cNvPr>
            <p:cNvCxnSpPr/>
            <p:nvPr/>
          </p:nvCxnSpPr>
          <p:spPr>
            <a:xfrm>
              <a:off x="5360956" y="836145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31">
              <a:extLst>
                <a:ext uri="{FF2B5EF4-FFF2-40B4-BE49-F238E27FC236}">
                  <a16:creationId xmlns:a16="http://schemas.microsoft.com/office/drawing/2014/main" id="{F10139F9-A00C-4302-9209-952622A1D003}"/>
                </a:ext>
              </a:extLst>
            </p:cNvPr>
            <p:cNvCxnSpPr/>
            <p:nvPr/>
          </p:nvCxnSpPr>
          <p:spPr>
            <a:xfrm>
              <a:off x="8756988" y="804157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32">
              <a:extLst>
                <a:ext uri="{FF2B5EF4-FFF2-40B4-BE49-F238E27FC236}">
                  <a16:creationId xmlns:a16="http://schemas.microsoft.com/office/drawing/2014/main" id="{7ADED5D1-AE81-4E91-8BB4-5123E78FDF6A}"/>
                </a:ext>
              </a:extLst>
            </p:cNvPr>
            <p:cNvCxnSpPr/>
            <p:nvPr/>
          </p:nvCxnSpPr>
          <p:spPr>
            <a:xfrm>
              <a:off x="1565197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33">
              <a:extLst>
                <a:ext uri="{FF2B5EF4-FFF2-40B4-BE49-F238E27FC236}">
                  <a16:creationId xmlns:a16="http://schemas.microsoft.com/office/drawing/2014/main" id="{9B4DCE50-6BCD-457F-9A5F-68C31D992F0C}"/>
                </a:ext>
              </a:extLst>
            </p:cNvPr>
            <p:cNvCxnSpPr/>
            <p:nvPr/>
          </p:nvCxnSpPr>
          <p:spPr>
            <a:xfrm>
              <a:off x="2267555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34">
              <a:extLst>
                <a:ext uri="{FF2B5EF4-FFF2-40B4-BE49-F238E27FC236}">
                  <a16:creationId xmlns:a16="http://schemas.microsoft.com/office/drawing/2014/main" id="{667D920C-2E82-41C0-B6C5-CB20B482B07D}"/>
                </a:ext>
              </a:extLst>
            </p:cNvPr>
            <p:cNvCxnSpPr/>
            <p:nvPr/>
          </p:nvCxnSpPr>
          <p:spPr>
            <a:xfrm>
              <a:off x="3425551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38">
              <a:extLst>
                <a:ext uri="{FF2B5EF4-FFF2-40B4-BE49-F238E27FC236}">
                  <a16:creationId xmlns:a16="http://schemas.microsoft.com/office/drawing/2014/main" id="{1E2705A2-A174-4E54-AB51-BF70109EE02E}"/>
                </a:ext>
              </a:extLst>
            </p:cNvPr>
            <p:cNvCxnSpPr/>
            <p:nvPr/>
          </p:nvCxnSpPr>
          <p:spPr>
            <a:xfrm>
              <a:off x="7145430" y="756642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43">
              <a:extLst>
                <a:ext uri="{FF2B5EF4-FFF2-40B4-BE49-F238E27FC236}">
                  <a16:creationId xmlns:a16="http://schemas.microsoft.com/office/drawing/2014/main" id="{C84E8D3C-D852-457C-9C02-2832D7E079DE}"/>
                </a:ext>
              </a:extLst>
            </p:cNvPr>
            <p:cNvCxnSpPr/>
            <p:nvPr/>
          </p:nvCxnSpPr>
          <p:spPr>
            <a:xfrm>
              <a:off x="7761141" y="835826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35">
              <a:extLst>
                <a:ext uri="{FF2B5EF4-FFF2-40B4-BE49-F238E27FC236}">
                  <a16:creationId xmlns:a16="http://schemas.microsoft.com/office/drawing/2014/main" id="{95D774A4-42AC-442E-A69B-C1946CCC9A2F}"/>
                </a:ext>
              </a:extLst>
            </p:cNvPr>
            <p:cNvCxnSpPr/>
            <p:nvPr/>
          </p:nvCxnSpPr>
          <p:spPr>
            <a:xfrm>
              <a:off x="4125163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0F8E4F-A8E5-4034-9FF9-C863136C5BEA}"/>
                </a:ext>
              </a:extLst>
            </p:cNvPr>
            <p:cNvSpPr/>
            <p:nvPr/>
          </p:nvSpPr>
          <p:spPr bwMode="auto">
            <a:xfrm>
              <a:off x="854951" y="1351188"/>
              <a:ext cx="672532" cy="5477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Internship</a:t>
              </a:r>
              <a:endPara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</a:t>
              </a: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EC71DF2-9C72-460A-BABE-ED8F4EEC257B}"/>
                </a:ext>
              </a:extLst>
            </p:cNvPr>
            <p:cNvSpPr/>
            <p:nvPr/>
          </p:nvSpPr>
          <p:spPr bwMode="auto">
            <a:xfrm>
              <a:off x="3425551" y="2050364"/>
              <a:ext cx="686235" cy="54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Internship</a:t>
              </a:r>
              <a:endPara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</a:t>
              </a: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0EEEFA3-CA02-424A-8DDD-3B94DE06DE30}"/>
                </a:ext>
              </a:extLst>
            </p:cNvPr>
            <p:cNvGrpSpPr/>
            <p:nvPr/>
          </p:nvGrpSpPr>
          <p:grpSpPr>
            <a:xfrm>
              <a:off x="1601644" y="1351188"/>
              <a:ext cx="1783070" cy="540649"/>
              <a:chOff x="1612936" y="1351188"/>
              <a:chExt cx="1753182" cy="540649"/>
            </a:xfrm>
          </p:grpSpPr>
          <p:sp>
            <p:nvSpPr>
              <p:cNvPr id="80" name="Rectangle à coins arrondis 21">
                <a:extLst>
                  <a:ext uri="{FF2B5EF4-FFF2-40B4-BE49-F238E27FC236}">
                    <a16:creationId xmlns:a16="http://schemas.microsoft.com/office/drawing/2014/main" id="{791C4006-84CE-4A7B-B7F7-8C2BC97E508C}"/>
                  </a:ext>
                </a:extLst>
              </p:cNvPr>
              <p:cNvSpPr/>
              <p:nvPr/>
            </p:nvSpPr>
            <p:spPr bwMode="auto">
              <a:xfrm>
                <a:off x="1612936" y="1351188"/>
                <a:ext cx="1752345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81" name="Rectangle à coins arrondis 21">
                <a:extLst>
                  <a:ext uri="{FF2B5EF4-FFF2-40B4-BE49-F238E27FC236}">
                    <a16:creationId xmlns:a16="http://schemas.microsoft.com/office/drawing/2014/main" id="{DA032452-99E5-45A1-B013-44ECFC1C5982}"/>
                  </a:ext>
                </a:extLst>
              </p:cNvPr>
              <p:cNvSpPr/>
              <p:nvPr/>
            </p:nvSpPr>
            <p:spPr bwMode="auto">
              <a:xfrm>
                <a:off x="1612936" y="1680422"/>
                <a:ext cx="1753182" cy="21141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C92CB31-50BB-4787-9243-BAC0F51F5C98}"/>
                </a:ext>
              </a:extLst>
            </p:cNvPr>
            <p:cNvGrpSpPr/>
            <p:nvPr/>
          </p:nvGrpSpPr>
          <p:grpSpPr>
            <a:xfrm>
              <a:off x="1601644" y="2065906"/>
              <a:ext cx="1785260" cy="547795"/>
              <a:chOff x="1811057" y="1508760"/>
              <a:chExt cx="1512698" cy="547795"/>
            </a:xfrm>
          </p:grpSpPr>
          <p:sp>
            <p:nvSpPr>
              <p:cNvPr id="83" name="Rectangle à coins arrondis 21">
                <a:extLst>
                  <a:ext uri="{FF2B5EF4-FFF2-40B4-BE49-F238E27FC236}">
                    <a16:creationId xmlns:a16="http://schemas.microsoft.com/office/drawing/2014/main" id="{1565D44D-24BE-4D0D-AE1C-68363565D406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84" name="Rectangle à coins arrondis 21">
                <a:extLst>
                  <a:ext uri="{FF2B5EF4-FFF2-40B4-BE49-F238E27FC236}">
                    <a16:creationId xmlns:a16="http://schemas.microsoft.com/office/drawing/2014/main" id="{04B4393D-2FCE-4CB8-8442-503A995ACDAD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66A3B27-9B3E-4487-8C10-E4894E65A555}"/>
                </a:ext>
              </a:extLst>
            </p:cNvPr>
            <p:cNvGrpSpPr/>
            <p:nvPr/>
          </p:nvGrpSpPr>
          <p:grpSpPr>
            <a:xfrm>
              <a:off x="1601644" y="2787770"/>
              <a:ext cx="1787453" cy="547795"/>
              <a:chOff x="1811057" y="1508760"/>
              <a:chExt cx="1512698" cy="547795"/>
            </a:xfrm>
          </p:grpSpPr>
          <p:sp>
            <p:nvSpPr>
              <p:cNvPr id="86" name="Rectangle à coins arrondis 21">
                <a:extLst>
                  <a:ext uri="{FF2B5EF4-FFF2-40B4-BE49-F238E27FC236}">
                    <a16:creationId xmlns:a16="http://schemas.microsoft.com/office/drawing/2014/main" id="{CE2D3C4A-DBC6-471A-A182-3363FF3B1DEB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87" name="Rectangle à coins arrondis 21">
                <a:extLst>
                  <a:ext uri="{FF2B5EF4-FFF2-40B4-BE49-F238E27FC236}">
                    <a16:creationId xmlns:a16="http://schemas.microsoft.com/office/drawing/2014/main" id="{4834A9D1-E0DA-4ED7-AE4E-F8E2FA2AB8AC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CB2A58-15ED-487B-A35C-402E3A74C27E}"/>
                </a:ext>
              </a:extLst>
            </p:cNvPr>
            <p:cNvGrpSpPr/>
            <p:nvPr/>
          </p:nvGrpSpPr>
          <p:grpSpPr>
            <a:xfrm>
              <a:off x="1595568" y="3480325"/>
              <a:ext cx="1793531" cy="547795"/>
              <a:chOff x="1648909" y="3480325"/>
              <a:chExt cx="1740192" cy="547795"/>
            </a:xfrm>
          </p:grpSpPr>
          <p:sp>
            <p:nvSpPr>
              <p:cNvPr id="89" name="Rectangle à coins arrondis 21">
                <a:extLst>
                  <a:ext uri="{FF2B5EF4-FFF2-40B4-BE49-F238E27FC236}">
                    <a16:creationId xmlns:a16="http://schemas.microsoft.com/office/drawing/2014/main" id="{5466025A-6DB5-48B8-94BF-6CFADBCB9D9D}"/>
                  </a:ext>
                </a:extLst>
              </p:cNvPr>
              <p:cNvSpPr/>
              <p:nvPr/>
            </p:nvSpPr>
            <p:spPr bwMode="auto">
              <a:xfrm>
                <a:off x="1648909" y="3480325"/>
                <a:ext cx="1740192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90" name="Rectangle à coins arrondis 21">
                <a:extLst>
                  <a:ext uri="{FF2B5EF4-FFF2-40B4-BE49-F238E27FC236}">
                    <a16:creationId xmlns:a16="http://schemas.microsoft.com/office/drawing/2014/main" id="{07CE88A9-6B97-4C30-B9FF-3022F39F0542}"/>
                  </a:ext>
                </a:extLst>
              </p:cNvPr>
              <p:cNvSpPr/>
              <p:nvPr/>
            </p:nvSpPr>
            <p:spPr bwMode="auto">
              <a:xfrm>
                <a:off x="1648909" y="3809559"/>
                <a:ext cx="174019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B0F2AFE-B856-454E-A0E3-81A6106D3941}"/>
                </a:ext>
              </a:extLst>
            </p:cNvPr>
            <p:cNvGrpSpPr/>
            <p:nvPr/>
          </p:nvGrpSpPr>
          <p:grpSpPr>
            <a:xfrm>
              <a:off x="4161611" y="1323412"/>
              <a:ext cx="1169556" cy="473855"/>
              <a:chOff x="4161611" y="1323412"/>
              <a:chExt cx="1109373" cy="473855"/>
            </a:xfrm>
          </p:grpSpPr>
          <p:sp>
            <p:nvSpPr>
              <p:cNvPr id="92" name="Rectangle à coins arrondis 21">
                <a:extLst>
                  <a:ext uri="{FF2B5EF4-FFF2-40B4-BE49-F238E27FC236}">
                    <a16:creationId xmlns:a16="http://schemas.microsoft.com/office/drawing/2014/main" id="{73FD041C-9289-465F-A788-3CA6BB10EC59}"/>
                  </a:ext>
                </a:extLst>
              </p:cNvPr>
              <p:cNvSpPr/>
              <p:nvPr/>
            </p:nvSpPr>
            <p:spPr bwMode="auto">
              <a:xfrm>
                <a:off x="4161611" y="1323412"/>
                <a:ext cx="110652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93" name="Rectangle à coins arrondis 21">
                <a:extLst>
                  <a:ext uri="{FF2B5EF4-FFF2-40B4-BE49-F238E27FC236}">
                    <a16:creationId xmlns:a16="http://schemas.microsoft.com/office/drawing/2014/main" id="{F168FEC6-250C-41DC-9C35-CDF45BBE1056}"/>
                  </a:ext>
                </a:extLst>
              </p:cNvPr>
              <p:cNvSpPr/>
              <p:nvPr/>
            </p:nvSpPr>
            <p:spPr bwMode="auto">
              <a:xfrm>
                <a:off x="4161611" y="1652647"/>
                <a:ext cx="1109373" cy="14462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E9416AE-F19F-44E8-ABAE-FBF4FC1C2FC9}"/>
                </a:ext>
              </a:extLst>
            </p:cNvPr>
            <p:cNvGrpSpPr/>
            <p:nvPr/>
          </p:nvGrpSpPr>
          <p:grpSpPr>
            <a:xfrm>
              <a:off x="4161605" y="3480325"/>
              <a:ext cx="1177208" cy="547795"/>
              <a:chOff x="4500580" y="1270615"/>
              <a:chExt cx="647401" cy="547795"/>
            </a:xfrm>
          </p:grpSpPr>
          <p:sp>
            <p:nvSpPr>
              <p:cNvPr id="95" name="Rectangle à coins arrondis 21">
                <a:extLst>
                  <a:ext uri="{FF2B5EF4-FFF2-40B4-BE49-F238E27FC236}">
                    <a16:creationId xmlns:a16="http://schemas.microsoft.com/office/drawing/2014/main" id="{2E2E7422-E554-4FC7-B99F-4D7590BE19AA}"/>
                  </a:ext>
                </a:extLst>
              </p:cNvPr>
              <p:cNvSpPr/>
              <p:nvPr/>
            </p:nvSpPr>
            <p:spPr bwMode="auto">
              <a:xfrm>
                <a:off x="4500581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96" name="Rectangle à coins arrondis 21">
                <a:extLst>
                  <a:ext uri="{FF2B5EF4-FFF2-40B4-BE49-F238E27FC236}">
                    <a16:creationId xmlns:a16="http://schemas.microsoft.com/office/drawing/2014/main" id="{6046AAE4-E626-4AD2-8003-C9A1B93FFF5C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6606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F328B0D-D7A1-4B6E-ABCD-FEE346A9C204}"/>
                </a:ext>
              </a:extLst>
            </p:cNvPr>
            <p:cNvGrpSpPr/>
            <p:nvPr/>
          </p:nvGrpSpPr>
          <p:grpSpPr>
            <a:xfrm>
              <a:off x="4153960" y="2787770"/>
              <a:ext cx="1177207" cy="547795"/>
              <a:chOff x="4500580" y="1270615"/>
              <a:chExt cx="647400" cy="547795"/>
            </a:xfrm>
          </p:grpSpPr>
          <p:sp>
            <p:nvSpPr>
              <p:cNvPr id="98" name="Rectangle à coins arrondis 21">
                <a:extLst>
                  <a:ext uri="{FF2B5EF4-FFF2-40B4-BE49-F238E27FC236}">
                    <a16:creationId xmlns:a16="http://schemas.microsoft.com/office/drawing/2014/main" id="{A4122D7B-DA6D-47D7-A602-DB228B17DF7F}"/>
                  </a:ext>
                </a:extLst>
              </p:cNvPr>
              <p:cNvSpPr/>
              <p:nvPr/>
            </p:nvSpPr>
            <p:spPr bwMode="auto">
              <a:xfrm>
                <a:off x="4500580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99" name="Rectangle à coins arrondis 21">
                <a:extLst>
                  <a:ext uri="{FF2B5EF4-FFF2-40B4-BE49-F238E27FC236}">
                    <a16:creationId xmlns:a16="http://schemas.microsoft.com/office/drawing/2014/main" id="{3700F629-2AC1-480A-A77E-94794A481628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6606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6DCB95F-9A23-451A-9BE2-03C7AFB77289}"/>
                </a:ext>
              </a:extLst>
            </p:cNvPr>
            <p:cNvGrpSpPr/>
            <p:nvPr/>
          </p:nvGrpSpPr>
          <p:grpSpPr>
            <a:xfrm>
              <a:off x="5418480" y="1319919"/>
              <a:ext cx="1697161" cy="547795"/>
              <a:chOff x="1811057" y="1508760"/>
              <a:chExt cx="1512698" cy="547795"/>
            </a:xfrm>
          </p:grpSpPr>
          <p:sp>
            <p:nvSpPr>
              <p:cNvPr id="101" name="Rectangle à coins arrondis 21">
                <a:extLst>
                  <a:ext uri="{FF2B5EF4-FFF2-40B4-BE49-F238E27FC236}">
                    <a16:creationId xmlns:a16="http://schemas.microsoft.com/office/drawing/2014/main" id="{C042D48D-FCCC-4F41-B8A1-9815279E2AC4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PDM in academia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weeks</a:t>
                </a:r>
              </a:p>
            </p:txBody>
          </p:sp>
          <p:sp>
            <p:nvSpPr>
              <p:cNvPr id="102" name="Rectangle à coins arrondis 21">
                <a:extLst>
                  <a:ext uri="{FF2B5EF4-FFF2-40B4-BE49-F238E27FC236}">
                    <a16:creationId xmlns:a16="http://schemas.microsoft.com/office/drawing/2014/main" id="{6687BF90-70AF-4171-BAE4-7FA7FF759F9C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08B8311-3BF2-4B78-878A-9B12BA1226B4}"/>
                </a:ext>
              </a:extLst>
            </p:cNvPr>
            <p:cNvGrpSpPr/>
            <p:nvPr/>
          </p:nvGrpSpPr>
          <p:grpSpPr>
            <a:xfrm>
              <a:off x="5419473" y="2055943"/>
              <a:ext cx="1697161" cy="547795"/>
              <a:chOff x="1811057" y="1508760"/>
              <a:chExt cx="1512698" cy="547795"/>
            </a:xfrm>
          </p:grpSpPr>
          <p:sp>
            <p:nvSpPr>
              <p:cNvPr id="104" name="Rectangle à coins arrondis 21">
                <a:extLst>
                  <a:ext uri="{FF2B5EF4-FFF2-40B4-BE49-F238E27FC236}">
                    <a16:creationId xmlns:a16="http://schemas.microsoft.com/office/drawing/2014/main" id="{382B5FBD-9BDA-4CBE-8F63-DD4E5CD46C5C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PDM in academia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weeks</a:t>
                </a:r>
              </a:p>
            </p:txBody>
          </p:sp>
          <p:sp>
            <p:nvSpPr>
              <p:cNvPr id="105" name="Rectangle à coins arrondis 21">
                <a:extLst>
                  <a:ext uri="{FF2B5EF4-FFF2-40B4-BE49-F238E27FC236}">
                    <a16:creationId xmlns:a16="http://schemas.microsoft.com/office/drawing/2014/main" id="{AE13CD33-92A3-4247-A924-44B88A179019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7E1CBA-5F88-458D-8113-CB231EEF0B70}"/>
                </a:ext>
              </a:extLst>
            </p:cNvPr>
            <p:cNvGrpSpPr/>
            <p:nvPr/>
          </p:nvGrpSpPr>
          <p:grpSpPr>
            <a:xfrm>
              <a:off x="5421299" y="2801582"/>
              <a:ext cx="1687683" cy="508463"/>
              <a:chOff x="5402709" y="2801582"/>
              <a:chExt cx="1706274" cy="508463"/>
            </a:xfrm>
          </p:grpSpPr>
          <p:sp>
            <p:nvSpPr>
              <p:cNvPr id="107" name="Rectangle à coins arrondis 21">
                <a:extLst>
                  <a:ext uri="{FF2B5EF4-FFF2-40B4-BE49-F238E27FC236}">
                    <a16:creationId xmlns:a16="http://schemas.microsoft.com/office/drawing/2014/main" id="{3105754E-6BA7-4B9C-9A92-6AE5FF41E718}"/>
                  </a:ext>
                </a:extLst>
              </p:cNvPr>
              <p:cNvSpPr/>
              <p:nvPr/>
            </p:nvSpPr>
            <p:spPr bwMode="auto">
              <a:xfrm>
                <a:off x="6017863" y="2801582"/>
                <a:ext cx="109112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PDM in academia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weeks</a:t>
                </a:r>
              </a:p>
            </p:txBody>
          </p:sp>
          <p:sp>
            <p:nvSpPr>
              <p:cNvPr id="108" name="Rectangle à coins arrondis 21">
                <a:extLst>
                  <a:ext uri="{FF2B5EF4-FFF2-40B4-BE49-F238E27FC236}">
                    <a16:creationId xmlns:a16="http://schemas.microsoft.com/office/drawing/2014/main" id="{931B78A8-D326-4497-905C-229EC5AE62A5}"/>
                  </a:ext>
                </a:extLst>
              </p:cNvPr>
              <p:cNvSpPr/>
              <p:nvPr/>
            </p:nvSpPr>
            <p:spPr bwMode="auto">
              <a:xfrm>
                <a:off x="5402709" y="3130816"/>
                <a:ext cx="1706274" cy="179229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BE96B83-1534-4185-B08E-5487CB1BC942}"/>
                  </a:ext>
                </a:extLst>
              </p:cNvPr>
              <p:cNvSpPr/>
              <p:nvPr/>
            </p:nvSpPr>
            <p:spPr bwMode="auto">
              <a:xfrm>
                <a:off x="5402709" y="2801582"/>
                <a:ext cx="617227" cy="32923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Internship</a:t>
                </a:r>
                <a:endParaRPr kumimoji="0" lang="fr-CH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</a:t>
                </a:r>
                <a:r>
                  <a:rPr kumimoji="0" lang="fr-CH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weeks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7870D24-6D1C-4B59-AE31-33E6B3A2D104}"/>
                </a:ext>
              </a:extLst>
            </p:cNvPr>
            <p:cNvGrpSpPr/>
            <p:nvPr/>
          </p:nvGrpSpPr>
          <p:grpSpPr>
            <a:xfrm>
              <a:off x="5421300" y="3478488"/>
              <a:ext cx="1687683" cy="594560"/>
              <a:chOff x="5246040" y="3478488"/>
              <a:chExt cx="1687683" cy="594560"/>
            </a:xfrm>
          </p:grpSpPr>
          <p:sp>
            <p:nvSpPr>
              <p:cNvPr id="111" name="Rectangle à coins arrondis 26">
                <a:extLst>
                  <a:ext uri="{FF2B5EF4-FFF2-40B4-BE49-F238E27FC236}">
                    <a16:creationId xmlns:a16="http://schemas.microsoft.com/office/drawing/2014/main" id="{1185A11B-8C95-476B-A2A9-A02679E7938B}"/>
                  </a:ext>
                </a:extLst>
              </p:cNvPr>
              <p:cNvSpPr/>
              <p:nvPr/>
            </p:nvSpPr>
            <p:spPr bwMode="auto">
              <a:xfrm>
                <a:off x="5246040" y="3478488"/>
                <a:ext cx="1687683" cy="413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</a:t>
                </a:r>
                <a:r>
                  <a:rPr kumimoji="0" lang="fr-CH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project</a:t>
                </a:r>
                <a:r>
                  <a:rPr kumimoji="0" lang="fr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kumimoji="0" lang="fr-CH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industry</a:t>
                </a:r>
                <a:endPara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 </a:t>
                </a:r>
                <a:r>
                  <a:rPr kumimoji="0" lang="fr-CH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weeks</a:t>
                </a:r>
                <a:endPara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à coins arrondis 21">
                <a:extLst>
                  <a:ext uri="{FF2B5EF4-FFF2-40B4-BE49-F238E27FC236}">
                    <a16:creationId xmlns:a16="http://schemas.microsoft.com/office/drawing/2014/main" id="{7EB9821B-ECBD-4488-AA7F-9FA1A4D85E4E}"/>
                  </a:ext>
                </a:extLst>
              </p:cNvPr>
              <p:cNvSpPr/>
              <p:nvPr/>
            </p:nvSpPr>
            <p:spPr bwMode="auto">
              <a:xfrm>
                <a:off x="5246040" y="3893820"/>
                <a:ext cx="1687680" cy="179228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sp>
          <p:nvSpPr>
            <p:cNvPr id="113" name="Titre 1">
              <a:extLst>
                <a:ext uri="{FF2B5EF4-FFF2-40B4-BE49-F238E27FC236}">
                  <a16:creationId xmlns:a16="http://schemas.microsoft.com/office/drawing/2014/main" id="{5920573D-E109-43CB-96B0-61F16C07A5F7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731361" y="776086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114" name="Titre 1">
              <a:extLst>
                <a:ext uri="{FF2B5EF4-FFF2-40B4-BE49-F238E27FC236}">
                  <a16:creationId xmlns:a16="http://schemas.microsoft.com/office/drawing/2014/main" id="{85AB57F0-DD68-47EE-AC49-457C7640358E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3375527" y="749708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115" name="Titre 1">
              <a:extLst>
                <a:ext uri="{FF2B5EF4-FFF2-40B4-BE49-F238E27FC236}">
                  <a16:creationId xmlns:a16="http://schemas.microsoft.com/office/drawing/2014/main" id="{1EDE46FA-4A64-478D-BCF1-DA8004985E6A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7021047" y="747819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116" name="Titre 1">
              <a:extLst>
                <a:ext uri="{FF2B5EF4-FFF2-40B4-BE49-F238E27FC236}">
                  <a16:creationId xmlns:a16="http://schemas.microsoft.com/office/drawing/2014/main" id="{4AE6CC75-CC1D-4897-A9FE-AB17CCC87DF1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1617199" y="723627"/>
              <a:ext cx="730685" cy="32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Fall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119" name="Titre 1">
              <a:extLst>
                <a:ext uri="{FF2B5EF4-FFF2-40B4-BE49-F238E27FC236}">
                  <a16:creationId xmlns:a16="http://schemas.microsoft.com/office/drawing/2014/main" id="{ACA6BF50-B83D-44AE-ABC7-4AFD4AA84DEB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2331485" y="772150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Spring</a:t>
              </a:r>
            </a:p>
          </p:txBody>
        </p:sp>
        <p:sp>
          <p:nvSpPr>
            <p:cNvPr id="120" name="Titre 1">
              <a:extLst>
                <a:ext uri="{FF2B5EF4-FFF2-40B4-BE49-F238E27FC236}">
                  <a16:creationId xmlns:a16="http://schemas.microsoft.com/office/drawing/2014/main" id="{1683494C-0D51-400F-BAB7-FB8662C2899E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5673616" y="689601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Spring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22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719D3-DDAF-D540-B7CA-401FA595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700" b="0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INTERSHIP INFORMATION SESSION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E0B6A-DC11-3E4F-87D7-E96DD3A4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sz="700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D86621-AB66-472A-BD44-46D55F3BCCDA}"/>
              </a:ext>
            </a:extLst>
          </p:cNvPr>
          <p:cNvGrpSpPr/>
          <p:nvPr/>
        </p:nvGrpSpPr>
        <p:grpSpPr>
          <a:xfrm>
            <a:off x="842891" y="557303"/>
            <a:ext cx="8096113" cy="4101133"/>
            <a:chOff x="928851" y="417197"/>
            <a:chExt cx="8096113" cy="4101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56151D-EA97-49D9-BB6C-EFDC4730A3B4}"/>
                </a:ext>
              </a:extLst>
            </p:cNvPr>
            <p:cNvGrpSpPr/>
            <p:nvPr/>
          </p:nvGrpSpPr>
          <p:grpSpPr>
            <a:xfrm>
              <a:off x="5452107" y="1488450"/>
              <a:ext cx="1637451" cy="547795"/>
              <a:chOff x="4500580" y="1270615"/>
              <a:chExt cx="647400" cy="547795"/>
            </a:xfrm>
          </p:grpSpPr>
          <p:sp>
            <p:nvSpPr>
              <p:cNvPr id="26" name="Rectangle à coins arrondis 21">
                <a:extLst>
                  <a:ext uri="{FF2B5EF4-FFF2-40B4-BE49-F238E27FC236}">
                    <a16:creationId xmlns:a16="http://schemas.microsoft.com/office/drawing/2014/main" id="{CA0AE69A-C63D-433E-BAD9-8871A6F71D35}"/>
                  </a:ext>
                </a:extLst>
              </p:cNvPr>
              <p:cNvSpPr/>
              <p:nvPr/>
            </p:nvSpPr>
            <p:spPr bwMode="auto">
              <a:xfrm>
                <a:off x="4500580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27" name="Rectangle à coins arrondis 21">
                <a:extLst>
                  <a:ext uri="{FF2B5EF4-FFF2-40B4-BE49-F238E27FC236}">
                    <a16:creationId xmlns:a16="http://schemas.microsoft.com/office/drawing/2014/main" id="{08900412-79BB-4CD2-9C52-9E083B974E57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6606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cxnSp>
          <p:nvCxnSpPr>
            <p:cNvPr id="28" name="Connecteur droit 36">
              <a:extLst>
                <a:ext uri="{FF2B5EF4-FFF2-40B4-BE49-F238E27FC236}">
                  <a16:creationId xmlns:a16="http://schemas.microsoft.com/office/drawing/2014/main" id="{0EE4F565-F233-4E04-9DFB-7440B162FF7F}"/>
                </a:ext>
              </a:extLst>
            </p:cNvPr>
            <p:cNvCxnSpPr/>
            <p:nvPr/>
          </p:nvCxnSpPr>
          <p:spPr>
            <a:xfrm>
              <a:off x="5360956" y="836145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31">
              <a:extLst>
                <a:ext uri="{FF2B5EF4-FFF2-40B4-BE49-F238E27FC236}">
                  <a16:creationId xmlns:a16="http://schemas.microsoft.com/office/drawing/2014/main" id="{58EBE928-E3DC-48BB-BA57-CCC0044C161F}"/>
                </a:ext>
              </a:extLst>
            </p:cNvPr>
            <p:cNvCxnSpPr/>
            <p:nvPr/>
          </p:nvCxnSpPr>
          <p:spPr>
            <a:xfrm>
              <a:off x="9024964" y="983144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32">
              <a:extLst>
                <a:ext uri="{FF2B5EF4-FFF2-40B4-BE49-F238E27FC236}">
                  <a16:creationId xmlns:a16="http://schemas.microsoft.com/office/drawing/2014/main" id="{096C4030-EE3F-41A2-B024-66B4D40CEFB9}"/>
                </a:ext>
              </a:extLst>
            </p:cNvPr>
            <p:cNvCxnSpPr/>
            <p:nvPr/>
          </p:nvCxnSpPr>
          <p:spPr>
            <a:xfrm>
              <a:off x="1565197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3">
              <a:extLst>
                <a:ext uri="{FF2B5EF4-FFF2-40B4-BE49-F238E27FC236}">
                  <a16:creationId xmlns:a16="http://schemas.microsoft.com/office/drawing/2014/main" id="{C496DF49-3498-42BC-A154-D3D6500EA0EC}"/>
                </a:ext>
              </a:extLst>
            </p:cNvPr>
            <p:cNvCxnSpPr/>
            <p:nvPr/>
          </p:nvCxnSpPr>
          <p:spPr>
            <a:xfrm>
              <a:off x="2267555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4">
              <a:extLst>
                <a:ext uri="{FF2B5EF4-FFF2-40B4-BE49-F238E27FC236}">
                  <a16:creationId xmlns:a16="http://schemas.microsoft.com/office/drawing/2014/main" id="{D3AB5A3F-86B3-4C1B-8B98-92149BAB122E}"/>
                </a:ext>
              </a:extLst>
            </p:cNvPr>
            <p:cNvCxnSpPr/>
            <p:nvPr/>
          </p:nvCxnSpPr>
          <p:spPr>
            <a:xfrm>
              <a:off x="3425551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8">
              <a:extLst>
                <a:ext uri="{FF2B5EF4-FFF2-40B4-BE49-F238E27FC236}">
                  <a16:creationId xmlns:a16="http://schemas.microsoft.com/office/drawing/2014/main" id="{16E1FFC8-FF95-47ED-8057-2FFCEEF87827}"/>
                </a:ext>
              </a:extLst>
            </p:cNvPr>
            <p:cNvCxnSpPr/>
            <p:nvPr/>
          </p:nvCxnSpPr>
          <p:spPr>
            <a:xfrm>
              <a:off x="7145430" y="756642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43">
              <a:extLst>
                <a:ext uri="{FF2B5EF4-FFF2-40B4-BE49-F238E27FC236}">
                  <a16:creationId xmlns:a16="http://schemas.microsoft.com/office/drawing/2014/main" id="{305B6391-8D16-4FE4-ACE3-971AEB398613}"/>
                </a:ext>
              </a:extLst>
            </p:cNvPr>
            <p:cNvCxnSpPr/>
            <p:nvPr/>
          </p:nvCxnSpPr>
          <p:spPr>
            <a:xfrm>
              <a:off x="7761141" y="835826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5">
              <a:extLst>
                <a:ext uri="{FF2B5EF4-FFF2-40B4-BE49-F238E27FC236}">
                  <a16:creationId xmlns:a16="http://schemas.microsoft.com/office/drawing/2014/main" id="{D7441C3A-EC1B-41EB-B750-15181ACAC3CE}"/>
                </a:ext>
              </a:extLst>
            </p:cNvPr>
            <p:cNvCxnSpPr/>
            <p:nvPr/>
          </p:nvCxnSpPr>
          <p:spPr>
            <a:xfrm>
              <a:off x="4125163" y="822671"/>
              <a:ext cx="0" cy="3535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623436-B591-4AE0-B4CE-10645780B1FB}"/>
                </a:ext>
              </a:extLst>
            </p:cNvPr>
            <p:cNvSpPr/>
            <p:nvPr/>
          </p:nvSpPr>
          <p:spPr bwMode="auto">
            <a:xfrm>
              <a:off x="4149505" y="1491473"/>
              <a:ext cx="1153571" cy="54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Internship</a:t>
              </a:r>
              <a:endPara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</a:t>
              </a: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months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AA6386-C0B5-4094-A408-0BF89A5664A8}"/>
                </a:ext>
              </a:extLst>
            </p:cNvPr>
            <p:cNvGrpSpPr/>
            <p:nvPr/>
          </p:nvGrpSpPr>
          <p:grpSpPr>
            <a:xfrm>
              <a:off x="1609529" y="1488450"/>
              <a:ext cx="1785260" cy="547795"/>
              <a:chOff x="1811057" y="1508760"/>
              <a:chExt cx="1512698" cy="547795"/>
            </a:xfrm>
          </p:grpSpPr>
          <p:sp>
            <p:nvSpPr>
              <p:cNvPr id="38" name="Rectangle à coins arrondis 21">
                <a:extLst>
                  <a:ext uri="{FF2B5EF4-FFF2-40B4-BE49-F238E27FC236}">
                    <a16:creationId xmlns:a16="http://schemas.microsoft.com/office/drawing/2014/main" id="{A107ED44-6217-4CAC-AD34-8D465378DEA9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39" name="Rectangle à coins arrondis 21">
                <a:extLst>
                  <a:ext uri="{FF2B5EF4-FFF2-40B4-BE49-F238E27FC236}">
                    <a16:creationId xmlns:a16="http://schemas.microsoft.com/office/drawing/2014/main" id="{579B2802-29C0-43D8-B830-CEF12E8941BF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FEA415F-3E43-4808-8E32-1FC726CC7D80}"/>
                </a:ext>
              </a:extLst>
            </p:cNvPr>
            <p:cNvGrpSpPr/>
            <p:nvPr/>
          </p:nvGrpSpPr>
          <p:grpSpPr>
            <a:xfrm>
              <a:off x="7782658" y="1488450"/>
              <a:ext cx="1242306" cy="547795"/>
              <a:chOff x="1811057" y="1508760"/>
              <a:chExt cx="1512698" cy="547795"/>
            </a:xfrm>
          </p:grpSpPr>
          <p:sp>
            <p:nvSpPr>
              <p:cNvPr id="41" name="Rectangle à coins arrondis 21">
                <a:extLst>
                  <a:ext uri="{FF2B5EF4-FFF2-40B4-BE49-F238E27FC236}">
                    <a16:creationId xmlns:a16="http://schemas.microsoft.com/office/drawing/2014/main" id="{251416B5-D459-40EF-9D96-CBB57F035028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PDM in academia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weeks</a:t>
                </a:r>
              </a:p>
            </p:txBody>
          </p:sp>
          <p:sp>
            <p:nvSpPr>
              <p:cNvPr id="42" name="Rectangle à coins arrondis 21">
                <a:extLst>
                  <a:ext uri="{FF2B5EF4-FFF2-40B4-BE49-F238E27FC236}">
                    <a16:creationId xmlns:a16="http://schemas.microsoft.com/office/drawing/2014/main" id="{B073FCAC-AD5F-475D-8F8A-C26213285D70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sp>
          <p:nvSpPr>
            <p:cNvPr id="43" name="Titre 1">
              <a:extLst>
                <a:ext uri="{FF2B5EF4-FFF2-40B4-BE49-F238E27FC236}">
                  <a16:creationId xmlns:a16="http://schemas.microsoft.com/office/drawing/2014/main" id="{E62B2ECB-A046-4003-AC25-8A281D40419F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731361" y="776086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4" name="Titre 1">
              <a:extLst>
                <a:ext uri="{FF2B5EF4-FFF2-40B4-BE49-F238E27FC236}">
                  <a16:creationId xmlns:a16="http://schemas.microsoft.com/office/drawing/2014/main" id="{1F2A376F-10EF-4583-9E80-1BEBED8AD6A8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3375527" y="749708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BFF0CCD4-DA97-4E12-8223-DFB7036DCA60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7021047" y="747819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Summer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6" name="Titre 1">
              <a:extLst>
                <a:ext uri="{FF2B5EF4-FFF2-40B4-BE49-F238E27FC236}">
                  <a16:creationId xmlns:a16="http://schemas.microsoft.com/office/drawing/2014/main" id="{0AF41CA2-9F23-424B-81F0-2D7CC360B44B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1617199" y="723627"/>
              <a:ext cx="730685" cy="32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Fall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7" name="Titre 1">
              <a:extLst>
                <a:ext uri="{FF2B5EF4-FFF2-40B4-BE49-F238E27FC236}">
                  <a16:creationId xmlns:a16="http://schemas.microsoft.com/office/drawing/2014/main" id="{B3D1902F-29B6-479A-A291-34A772324836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4391087" y="635721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Fall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8" name="Titre 1">
              <a:extLst>
                <a:ext uri="{FF2B5EF4-FFF2-40B4-BE49-F238E27FC236}">
                  <a16:creationId xmlns:a16="http://schemas.microsoft.com/office/drawing/2014/main" id="{EEEDD12B-B077-4D18-8FC4-89671BE1CC2A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8016894" y="614687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Fall</a:t>
              </a:r>
              <a:endPara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133D3C2C-C1B8-4257-8E11-789D2A44F8F9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2331485" y="772150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Spring</a:t>
              </a:r>
            </a:p>
          </p:txBody>
        </p:sp>
        <p:sp>
          <p:nvSpPr>
            <p:cNvPr id="50" name="Titre 1">
              <a:extLst>
                <a:ext uri="{FF2B5EF4-FFF2-40B4-BE49-F238E27FC236}">
                  <a16:creationId xmlns:a16="http://schemas.microsoft.com/office/drawing/2014/main" id="{D2073DFB-84B8-403E-B2F2-47125744B624}"/>
                </a:ext>
              </a:extLst>
            </p:cNvPr>
            <p:cNvSpPr txBox="1">
              <a:spLocks/>
            </p:cNvSpPr>
            <p:nvPr/>
          </p:nvSpPr>
          <p:spPr bwMode="auto">
            <a:xfrm rot="18845166">
              <a:off x="5673616" y="689601"/>
              <a:ext cx="730685" cy="33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Spring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099495A-37C9-4049-86B3-072626DFEEB6}"/>
                </a:ext>
              </a:extLst>
            </p:cNvPr>
            <p:cNvGrpSpPr/>
            <p:nvPr/>
          </p:nvGrpSpPr>
          <p:grpSpPr>
            <a:xfrm>
              <a:off x="1598899" y="2240882"/>
              <a:ext cx="1785260" cy="547795"/>
              <a:chOff x="1811057" y="1508760"/>
              <a:chExt cx="1512698" cy="547795"/>
            </a:xfrm>
          </p:grpSpPr>
          <p:sp>
            <p:nvSpPr>
              <p:cNvPr id="52" name="Rectangle à coins arrondis 21">
                <a:extLst>
                  <a:ext uri="{FF2B5EF4-FFF2-40B4-BE49-F238E27FC236}">
                    <a16:creationId xmlns:a16="http://schemas.microsoft.com/office/drawing/2014/main" id="{5A1ED590-621E-4DB2-A2B1-5DF71F82E201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53" name="Rectangle à coins arrondis 21">
                <a:extLst>
                  <a:ext uri="{FF2B5EF4-FFF2-40B4-BE49-F238E27FC236}">
                    <a16:creationId xmlns:a16="http://schemas.microsoft.com/office/drawing/2014/main" id="{86C3CC02-7CD6-4504-9DB5-CAD8D5EE680B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B8ABAC9-65BE-4D58-92FC-9E2265FA4857}"/>
                </a:ext>
              </a:extLst>
            </p:cNvPr>
            <p:cNvGrpSpPr/>
            <p:nvPr/>
          </p:nvGrpSpPr>
          <p:grpSpPr>
            <a:xfrm>
              <a:off x="4167484" y="2218244"/>
              <a:ext cx="1162866" cy="547795"/>
              <a:chOff x="4500580" y="1270615"/>
              <a:chExt cx="647400" cy="547795"/>
            </a:xfrm>
          </p:grpSpPr>
          <p:sp>
            <p:nvSpPr>
              <p:cNvPr id="55" name="Rectangle à coins arrondis 21">
                <a:extLst>
                  <a:ext uri="{FF2B5EF4-FFF2-40B4-BE49-F238E27FC236}">
                    <a16:creationId xmlns:a16="http://schemas.microsoft.com/office/drawing/2014/main" id="{88CD8584-658A-4FAA-A090-FB246A41131D}"/>
                  </a:ext>
                </a:extLst>
              </p:cNvPr>
              <p:cNvSpPr/>
              <p:nvPr/>
            </p:nvSpPr>
            <p:spPr bwMode="auto">
              <a:xfrm>
                <a:off x="4500580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56" name="Rectangle à coins arrondis 21">
                <a:extLst>
                  <a:ext uri="{FF2B5EF4-FFF2-40B4-BE49-F238E27FC236}">
                    <a16:creationId xmlns:a16="http://schemas.microsoft.com/office/drawing/2014/main" id="{D3821F4C-3308-4BF5-86C8-6443F98DAA0E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6606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DB38D8E-9D06-4400-982F-59308393B776}"/>
                </a:ext>
              </a:extLst>
            </p:cNvPr>
            <p:cNvSpPr/>
            <p:nvPr/>
          </p:nvSpPr>
          <p:spPr bwMode="auto">
            <a:xfrm>
              <a:off x="5443216" y="2209016"/>
              <a:ext cx="1619954" cy="579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Internship</a:t>
              </a:r>
              <a:endPara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</a:t>
              </a: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months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6F4EDE0-C6EC-439C-B74A-8A8940F01165}"/>
                </a:ext>
              </a:extLst>
            </p:cNvPr>
            <p:cNvGrpSpPr/>
            <p:nvPr/>
          </p:nvGrpSpPr>
          <p:grpSpPr>
            <a:xfrm>
              <a:off x="7761141" y="2209016"/>
              <a:ext cx="1262299" cy="579661"/>
              <a:chOff x="1811057" y="1508760"/>
              <a:chExt cx="1512698" cy="547795"/>
            </a:xfrm>
          </p:grpSpPr>
          <p:sp>
            <p:nvSpPr>
              <p:cNvPr id="60" name="Rectangle à coins arrondis 21">
                <a:extLst>
                  <a:ext uri="{FF2B5EF4-FFF2-40B4-BE49-F238E27FC236}">
                    <a16:creationId xmlns:a16="http://schemas.microsoft.com/office/drawing/2014/main" id="{3CCD66BE-6E23-4802-88D4-F8102423B7F9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PDM in academia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weeks</a:t>
                </a:r>
              </a:p>
            </p:txBody>
          </p:sp>
          <p:sp>
            <p:nvSpPr>
              <p:cNvPr id="61" name="Rectangle à coins arrondis 21">
                <a:extLst>
                  <a:ext uri="{FF2B5EF4-FFF2-40B4-BE49-F238E27FC236}">
                    <a16:creationId xmlns:a16="http://schemas.microsoft.com/office/drawing/2014/main" id="{AD24D3BF-1D68-4036-A3CC-7C779C44BB96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32D487F-7705-490A-90ED-6D6E7A22ABB4}"/>
                </a:ext>
              </a:extLst>
            </p:cNvPr>
            <p:cNvGrpSpPr/>
            <p:nvPr/>
          </p:nvGrpSpPr>
          <p:grpSpPr>
            <a:xfrm>
              <a:off x="1580858" y="2936458"/>
              <a:ext cx="1785260" cy="547795"/>
              <a:chOff x="1811057" y="1508760"/>
              <a:chExt cx="1512698" cy="547795"/>
            </a:xfrm>
          </p:grpSpPr>
          <p:sp>
            <p:nvSpPr>
              <p:cNvPr id="63" name="Rectangle à coins arrondis 21">
                <a:extLst>
                  <a:ext uri="{FF2B5EF4-FFF2-40B4-BE49-F238E27FC236}">
                    <a16:creationId xmlns:a16="http://schemas.microsoft.com/office/drawing/2014/main" id="{A41B8B93-E4EC-4391-BB6F-DC4A0AD83F77}"/>
                  </a:ext>
                </a:extLst>
              </p:cNvPr>
              <p:cNvSpPr/>
              <p:nvPr/>
            </p:nvSpPr>
            <p:spPr bwMode="auto">
              <a:xfrm>
                <a:off x="1811057" y="1508760"/>
                <a:ext cx="1512698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Master cycle</a:t>
                </a:r>
              </a:p>
            </p:txBody>
          </p:sp>
          <p:sp>
            <p:nvSpPr>
              <p:cNvPr id="64" name="Rectangle à coins arrondis 21">
                <a:extLst>
                  <a:ext uri="{FF2B5EF4-FFF2-40B4-BE49-F238E27FC236}">
                    <a16:creationId xmlns:a16="http://schemas.microsoft.com/office/drawing/2014/main" id="{38368C5B-B878-4C35-9E0A-C1B4E03AB609}"/>
                  </a:ext>
                </a:extLst>
              </p:cNvPr>
              <p:cNvSpPr/>
              <p:nvPr/>
            </p:nvSpPr>
            <p:spPr bwMode="auto">
              <a:xfrm>
                <a:off x="1811057" y="1837994"/>
                <a:ext cx="1510842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 credits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C82454-F321-424A-BCC0-6A2CD6B06805}"/>
                </a:ext>
              </a:extLst>
            </p:cNvPr>
            <p:cNvGrpSpPr/>
            <p:nvPr/>
          </p:nvGrpSpPr>
          <p:grpSpPr>
            <a:xfrm>
              <a:off x="4155771" y="2918439"/>
              <a:ext cx="1166728" cy="547795"/>
              <a:chOff x="4500580" y="1270615"/>
              <a:chExt cx="649550" cy="547795"/>
            </a:xfrm>
          </p:grpSpPr>
          <p:sp>
            <p:nvSpPr>
              <p:cNvPr id="69" name="Rectangle à coins arrondis 21">
                <a:extLst>
                  <a:ext uri="{FF2B5EF4-FFF2-40B4-BE49-F238E27FC236}">
                    <a16:creationId xmlns:a16="http://schemas.microsoft.com/office/drawing/2014/main" id="{233454DF-547A-4D91-AC81-51163A4DCC5B}"/>
                  </a:ext>
                </a:extLst>
              </p:cNvPr>
              <p:cNvSpPr/>
              <p:nvPr/>
            </p:nvSpPr>
            <p:spPr bwMode="auto">
              <a:xfrm>
                <a:off x="4500580" y="1270615"/>
                <a:ext cx="647400" cy="335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 / spec</a:t>
                </a:r>
              </a:p>
            </p:txBody>
          </p:sp>
          <p:sp>
            <p:nvSpPr>
              <p:cNvPr id="70" name="Rectangle à coins arrondis 21">
                <a:extLst>
                  <a:ext uri="{FF2B5EF4-FFF2-40B4-BE49-F238E27FC236}">
                    <a16:creationId xmlns:a16="http://schemas.microsoft.com/office/drawing/2014/main" id="{4EDBB72F-7E93-4DCA-9EFD-16274752F23B}"/>
                  </a:ext>
                </a:extLst>
              </p:cNvPr>
              <p:cNvSpPr/>
              <p:nvPr/>
            </p:nvSpPr>
            <p:spPr bwMode="auto">
              <a:xfrm>
                <a:off x="4500580" y="1599849"/>
                <a:ext cx="649550" cy="21856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 credits</a:t>
                </a: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E8D9AA5-CF1F-42FA-A446-97123110F138}"/>
                </a:ext>
              </a:extLst>
            </p:cNvPr>
            <p:cNvSpPr/>
            <p:nvPr/>
          </p:nvSpPr>
          <p:spPr bwMode="auto">
            <a:xfrm>
              <a:off x="5449055" y="2888872"/>
              <a:ext cx="1619954" cy="579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Internship</a:t>
              </a:r>
              <a:endParaRPr kumimoji="0" lang="fr-CH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</a:t>
              </a:r>
              <a:r>
                <a:rPr kumimoji="0" lang="fr-CH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months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ectangle à coins arrondis 26">
              <a:extLst>
                <a:ext uri="{FF2B5EF4-FFF2-40B4-BE49-F238E27FC236}">
                  <a16:creationId xmlns:a16="http://schemas.microsoft.com/office/drawing/2014/main" id="{9D491CA7-8FB1-4B0C-92B2-1AC02B0201EE}"/>
                </a:ext>
              </a:extLst>
            </p:cNvPr>
            <p:cNvSpPr/>
            <p:nvPr/>
          </p:nvSpPr>
          <p:spPr bwMode="auto">
            <a:xfrm>
              <a:off x="7775729" y="2878514"/>
              <a:ext cx="1246162" cy="5170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Master </a:t>
              </a:r>
              <a:r>
                <a:rPr kumimoji="0" lang="fr-CH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project</a:t>
              </a:r>
              <a:r>
                <a: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  <a:r>
                <a:rPr kumimoji="0" lang="fr-CH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industry</a:t>
              </a:r>
              <a:endPara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 </a:t>
              </a:r>
              <a:r>
                <a:rPr kumimoji="0" lang="fr-CH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weeks</a:t>
              </a:r>
              <a:endPara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Rectangle à coins arrondis 21">
              <a:extLst>
                <a:ext uri="{FF2B5EF4-FFF2-40B4-BE49-F238E27FC236}">
                  <a16:creationId xmlns:a16="http://schemas.microsoft.com/office/drawing/2014/main" id="{394A33AB-43BE-4F0C-9FD3-5322DD452F87}"/>
                </a:ext>
              </a:extLst>
            </p:cNvPr>
            <p:cNvSpPr/>
            <p:nvPr/>
          </p:nvSpPr>
          <p:spPr bwMode="auto">
            <a:xfrm>
              <a:off x="7775729" y="3384776"/>
              <a:ext cx="1246162" cy="21856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 credits</a:t>
              </a:r>
            </a:p>
          </p:txBody>
        </p:sp>
      </p:grpSp>
      <p:sp>
        <p:nvSpPr>
          <p:cNvPr id="58" name="Title 6">
            <a:extLst>
              <a:ext uri="{FF2B5EF4-FFF2-40B4-BE49-F238E27FC236}">
                <a16:creationId xmlns:a16="http://schemas.microsoft.com/office/drawing/2014/main" id="{0211700F-B48E-42CC-992F-D5D989BD6DAF}"/>
              </a:ext>
            </a:extLst>
          </p:cNvPr>
          <p:cNvSpPr txBox="1">
            <a:spLocks/>
          </p:cNvSpPr>
          <p:nvPr/>
        </p:nvSpPr>
        <p:spPr>
          <a:xfrm>
            <a:off x="904875" y="131033"/>
            <a:ext cx="7100438" cy="611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When to place your internship / Master thesis?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841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23" y="658708"/>
            <a:ext cx="8587985" cy="40685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3300" dirty="0"/>
              <a:t>The internship takes place in </a:t>
            </a:r>
            <a:r>
              <a:rPr lang="en-GB" sz="3300" b="1" dirty="0"/>
              <a:t>non-academic </a:t>
            </a:r>
            <a:r>
              <a:rPr lang="en-GB" sz="3300" dirty="0"/>
              <a:t>organizations:</a:t>
            </a:r>
          </a:p>
          <a:p>
            <a:pPr marL="630238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900" dirty="0"/>
              <a:t>Companies</a:t>
            </a:r>
          </a:p>
          <a:p>
            <a:pPr marL="630238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900" dirty="0"/>
              <a:t>Public institutions</a:t>
            </a:r>
          </a:p>
          <a:p>
            <a:pPr marL="630238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900" dirty="0"/>
              <a:t>Research centres which do not deliver academic credits/diplomas</a:t>
            </a:r>
          </a:p>
          <a:p>
            <a:pPr marL="630238" indent="-2682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900" dirty="0"/>
              <a:t>Start-ups</a:t>
            </a:r>
          </a:p>
          <a:p>
            <a:pPr marL="180975" indent="-1809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3300" dirty="0"/>
              <a:t>The internship </a:t>
            </a:r>
            <a:r>
              <a:rPr lang="en-GB" sz="3300" b="1" dirty="0"/>
              <a:t>subject/company</a:t>
            </a:r>
            <a:r>
              <a:rPr lang="en-GB" sz="3300" dirty="0"/>
              <a:t> must be validated by the section</a:t>
            </a:r>
          </a:p>
          <a:p>
            <a:pPr marL="523875" lvl="1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/>
              <a:t>Clear link with the learning objectives of your Master’s program</a:t>
            </a:r>
          </a:p>
          <a:p>
            <a:pPr marL="523875" lvl="1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/>
              <a:t>Subject examples: implementation or improvement of products, services or processes</a:t>
            </a:r>
          </a:p>
          <a:p>
            <a:pPr marL="523875" lvl="1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/>
              <a:t>Host organization ensures a “business-like” working environment (i.e. teamwork, well-defined management and responsibilities, …)</a:t>
            </a:r>
          </a:p>
          <a:p>
            <a:pPr marL="180975" indent="-1809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3300" dirty="0"/>
              <a:t>In Switzerland or abroad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505880" cy="541828"/>
          </a:xfrm>
        </p:spPr>
        <p:txBody>
          <a:bodyPr>
            <a:noAutofit/>
          </a:bodyPr>
          <a:lstStyle/>
          <a:p>
            <a:r>
              <a:rPr lang="en-GB" dirty="0"/>
              <a:t>Some important rules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20C7D5-3DF7-41E7-BD0C-B58D6C0D0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76" y="3795531"/>
            <a:ext cx="2579642" cy="1251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C3AD5-47FC-48CE-9658-9BAAF0CBB76E}"/>
              </a:ext>
            </a:extLst>
          </p:cNvPr>
          <p:cNvSpPr txBox="1"/>
          <p:nvPr/>
        </p:nvSpPr>
        <p:spPr>
          <a:xfrm>
            <a:off x="1337094" y="4395373"/>
            <a:ext cx="38104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en-GB" sz="1200" b="0" i="1" u="none" strike="noStrike" baseline="0" dirty="0">
                <a:solidFill>
                  <a:srgbClr val="413B39"/>
                </a:solidFill>
              </a:rPr>
              <a:t>Some recommendations for an internship abroad: </a:t>
            </a:r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Plan your trip ‒ Safety, Prevention and Health ‐ EPFL</a:t>
            </a:r>
            <a:endParaRPr lang="en-GB" sz="12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40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96D2C-10CF-F54F-910E-300E27C7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40" y="827066"/>
            <a:ext cx="7889564" cy="28757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altLang="fr-FR" sz="2300" dirty="0">
                <a:latin typeface="+mn-lt"/>
              </a:rPr>
              <a:t>It is the </a:t>
            </a:r>
            <a:r>
              <a:rPr lang="en-GB" altLang="fr-FR" sz="2300" b="1" dirty="0">
                <a:latin typeface="+mn-lt"/>
              </a:rPr>
              <a:t>student’s responsibility </a:t>
            </a:r>
            <a:r>
              <a:rPr lang="en-GB" altLang="fr-FR" sz="2300" dirty="0">
                <a:latin typeface="+mn-lt"/>
              </a:rPr>
              <a:t>to find an appropriate internship to validate his/her Master degree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2300" dirty="0">
                <a:latin typeface="+mn-lt"/>
              </a:rPr>
              <a:t>Internship portal on ISA (access given through the student’s ISA account)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2300" dirty="0">
                <a:latin typeface="+mn-lt"/>
              </a:rPr>
              <a:t>Other means:</a:t>
            </a:r>
          </a:p>
          <a:p>
            <a:pPr marL="630238" indent="-268288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Company’s websites</a:t>
            </a:r>
          </a:p>
          <a:p>
            <a:pPr marL="630238" indent="-268288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Network (family, friends,…)</a:t>
            </a:r>
          </a:p>
          <a:p>
            <a:pPr marL="630238" indent="-268288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Forum (e.g. EPFL forum)</a:t>
            </a:r>
          </a:p>
          <a:p>
            <a:pPr marL="630238" indent="-268288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EPFL Alumni network</a:t>
            </a:r>
          </a:p>
          <a:p>
            <a:pPr marL="630238" indent="-268288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Specialized press or websites</a:t>
            </a:r>
            <a:endParaRPr lang="en-GB" sz="1900" i="0" u="none" strike="noStrike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A7BAC-1FF0-0541-9F85-EBD9723850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ECE36-6FA9-F448-B7FB-41F2F6A524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84B9A52-4FC3-684F-BF5F-786B61CB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055" y="157713"/>
            <a:ext cx="7889564" cy="691737"/>
          </a:xfrm>
        </p:spPr>
        <p:txBody>
          <a:bodyPr/>
          <a:lstStyle/>
          <a:p>
            <a:r>
              <a:rPr lang="en-GB" dirty="0"/>
              <a:t>How to find an internship?</a:t>
            </a:r>
          </a:p>
        </p:txBody>
      </p:sp>
      <p:pic>
        <p:nvPicPr>
          <p:cNvPr id="8" name="Picture 2" descr="http://88.191.123.157/jcp/images/warning-sign11.png">
            <a:extLst>
              <a:ext uri="{FF2B5EF4-FFF2-40B4-BE49-F238E27FC236}">
                <a16:creationId xmlns:a16="http://schemas.microsoft.com/office/drawing/2014/main" id="{3B152A8F-FBCF-410C-BC0F-9B6046AC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40" y="3760605"/>
            <a:ext cx="570560" cy="4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88B46-11CB-4D34-8261-781005AEB65C}"/>
              </a:ext>
            </a:extLst>
          </p:cNvPr>
          <p:cNvSpPr txBox="1"/>
          <p:nvPr/>
        </p:nvSpPr>
        <p:spPr>
          <a:xfrm>
            <a:off x="998055" y="13198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1EF96-9D1F-41FE-8F75-81FCF02B7D93}"/>
              </a:ext>
            </a:extLst>
          </p:cNvPr>
          <p:cNvSpPr txBox="1"/>
          <p:nvPr/>
        </p:nvSpPr>
        <p:spPr>
          <a:xfrm>
            <a:off x="1383271" y="3740998"/>
            <a:ext cx="74881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For every internship found outside ISA portal: ask the section for </a:t>
            </a:r>
            <a:r>
              <a:rPr lang="en-GB" sz="1800">
                <a:solidFill>
                  <a:srgbClr val="FF0000"/>
                </a:solidFill>
              </a:rPr>
              <a:t>the company </a:t>
            </a:r>
            <a:r>
              <a:rPr lang="en-GB" sz="1800" dirty="0">
                <a:solidFill>
                  <a:srgbClr val="FF0000"/>
                </a:solidFill>
              </a:rPr>
              <a:t>and subject validation before accepting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716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C4E0C-AC3E-5847-A768-F061CCF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08" y="776377"/>
            <a:ext cx="8195993" cy="3386772"/>
          </a:xfrm>
        </p:spPr>
        <p:txBody>
          <a:bodyPr/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There is no official regulation in Switzerland to pay a monthly salary for an internship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EPFL recommends a monthly salary around </a:t>
            </a:r>
            <a:r>
              <a:rPr lang="en-GB" b="1" dirty="0">
                <a:latin typeface="+mn-lt"/>
              </a:rPr>
              <a:t>2000</a:t>
            </a:r>
            <a:r>
              <a:rPr lang="en-GB" dirty="0">
                <a:latin typeface="+mn-lt"/>
              </a:rPr>
              <a:t> CHF. However, there is no obligation of the company to comply with this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altLang="fr-FR" sz="1800" dirty="0">
                <a:latin typeface="+mn-lt"/>
              </a:rPr>
              <a:t>Often the salary is dependent of the company’s size and status</a:t>
            </a:r>
            <a:endParaRPr lang="en-GB" dirty="0">
              <a:latin typeface="+mn-lt"/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Part of it can be paid in kind (e.g. food, transport, accommodation)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dirty="0">
                <a:latin typeface="+mn-lt"/>
              </a:rPr>
              <a:t>Abroad, salaries are different but correspond to the cost of living</a:t>
            </a:r>
          </a:p>
          <a:p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1B708E-5D66-AC4E-88EB-D50C6EC8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816431" cy="645345"/>
          </a:xfrm>
        </p:spPr>
        <p:txBody>
          <a:bodyPr/>
          <a:lstStyle/>
          <a:p>
            <a:r>
              <a:rPr lang="en-GB" dirty="0"/>
              <a:t>How much salary?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8F7D4-36A8-704E-AF37-08718846C3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INTERSHIP INFORMATION SESSION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2BFF2-E242-3048-A665-79FC4A427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9261CF-2DC0-40C1-AE13-6978786F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71" y="3537782"/>
            <a:ext cx="2250530" cy="14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74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1_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3898</TotalTime>
  <Words>2471</Words>
  <Application>Microsoft Office PowerPoint</Application>
  <PresentationFormat>On-screen Show (16:9)</PresentationFormat>
  <Paragraphs>431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ArialMT</vt:lpstr>
      <vt:lpstr>Calibri</vt:lpstr>
      <vt:lpstr>Franklin Gothic Demi Cond</vt:lpstr>
      <vt:lpstr>Roboto Black</vt:lpstr>
      <vt:lpstr>SuisseIntl</vt:lpstr>
      <vt:lpstr>Times New Roman</vt:lpstr>
      <vt:lpstr>Wingdings</vt:lpstr>
      <vt:lpstr>Thème Office</vt:lpstr>
      <vt:lpstr>1_Thème Office</vt:lpstr>
      <vt:lpstr>Internship program information – Materials Science and Engineering</vt:lpstr>
      <vt:lpstr>Presentation outline</vt:lpstr>
      <vt:lpstr>The internship: an excellent opportunity!!!</vt:lpstr>
      <vt:lpstr>Internship obligation</vt:lpstr>
      <vt:lpstr>When to place your internship / Master thesis?</vt:lpstr>
      <vt:lpstr>PowerPoint Presentation</vt:lpstr>
      <vt:lpstr>Some important rules</vt:lpstr>
      <vt:lpstr>How to find an internship?</vt:lpstr>
      <vt:lpstr>How much salary?</vt:lpstr>
      <vt:lpstr>Administrative procedure (foreign students) </vt:lpstr>
      <vt:lpstr>Sustainable internships</vt:lpstr>
      <vt:lpstr>Presentation outline</vt:lpstr>
      <vt:lpstr>The internship portal</vt:lpstr>
      <vt:lpstr>Applications procedure through the ISA portal</vt:lpstr>
      <vt:lpstr>The application status is updated through the ISA portal</vt:lpstr>
      <vt:lpstr>The internship agreement</vt:lpstr>
      <vt:lpstr>What if I find an internship by myself?</vt:lpstr>
      <vt:lpstr>During and after the internship</vt:lpstr>
      <vt:lpstr>Presentation outline</vt:lpstr>
      <vt:lpstr>Courses</vt:lpstr>
      <vt:lpstr>Courses</vt:lpstr>
      <vt:lpstr>On line ressources</vt:lpstr>
      <vt:lpstr>Internship coordination team</vt:lpstr>
      <vt:lpstr>Presentation outline</vt:lpstr>
      <vt:lpstr>Master project in Industry (PDMe)</vt:lpstr>
      <vt:lpstr>PDMe – standard scenario («PDM coordonné»)</vt:lpstr>
      <vt:lpstr>PDMe – alternative scenarios</vt:lpstr>
      <vt:lpstr>PDMe - Important information</vt:lpstr>
      <vt:lpstr>Master project agreement</vt:lpstr>
      <vt:lpstr>Wrap up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Mélanie Thuillard</cp:lastModifiedBy>
  <cp:revision>169</cp:revision>
  <dcterms:created xsi:type="dcterms:W3CDTF">2019-04-02T06:24:35Z</dcterms:created>
  <dcterms:modified xsi:type="dcterms:W3CDTF">2025-10-13T12:52:20Z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